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Layouts/slideLayout14.xml" ContentType="application/vnd.openxmlformats-officedocument.presentationml.slideLayout+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slideLayouts/slideLayout13.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slides/slide46.xml" ContentType="application/vnd.openxmlformats-officedocument.presentationml.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51" r:id="rId1"/>
  </p:sldMasterIdLst>
  <p:notesMasterIdLst>
    <p:notesMasterId r:id="rId48"/>
  </p:notesMasterIdLst>
  <p:handoutMasterIdLst>
    <p:handoutMasterId r:id="rId49"/>
  </p:handoutMasterIdLst>
  <p:sldIdLst>
    <p:sldId id="281" r:id="rId2"/>
    <p:sldId id="329" r:id="rId3"/>
    <p:sldId id="332" r:id="rId4"/>
    <p:sldId id="314" r:id="rId5"/>
    <p:sldId id="307" r:id="rId6"/>
    <p:sldId id="333" r:id="rId7"/>
    <p:sldId id="309" r:id="rId8"/>
    <p:sldId id="280" r:id="rId9"/>
    <p:sldId id="318" r:id="rId10"/>
    <p:sldId id="316" r:id="rId11"/>
    <p:sldId id="320" r:id="rId12"/>
    <p:sldId id="321" r:id="rId13"/>
    <p:sldId id="317" r:id="rId14"/>
    <p:sldId id="322" r:id="rId15"/>
    <p:sldId id="323" r:id="rId16"/>
    <p:sldId id="324" r:id="rId17"/>
    <p:sldId id="310" r:id="rId18"/>
    <p:sldId id="334" r:id="rId19"/>
    <p:sldId id="282" r:id="rId20"/>
    <p:sldId id="276" r:id="rId21"/>
    <p:sldId id="278" r:id="rId22"/>
    <p:sldId id="326" r:id="rId23"/>
    <p:sldId id="338" r:id="rId24"/>
    <p:sldId id="339" r:id="rId25"/>
    <p:sldId id="288" r:id="rId26"/>
    <p:sldId id="312" r:id="rId27"/>
    <p:sldId id="313" r:id="rId28"/>
    <p:sldId id="290" r:id="rId29"/>
    <p:sldId id="325" r:id="rId30"/>
    <p:sldId id="289" r:id="rId31"/>
    <p:sldId id="285" r:id="rId32"/>
    <p:sldId id="287" r:id="rId33"/>
    <p:sldId id="283" r:id="rId34"/>
    <p:sldId id="277" r:id="rId35"/>
    <p:sldId id="292" r:id="rId36"/>
    <p:sldId id="293" r:id="rId37"/>
    <p:sldId id="297" r:id="rId38"/>
    <p:sldId id="298" r:id="rId39"/>
    <p:sldId id="299" r:id="rId40"/>
    <p:sldId id="296" r:id="rId41"/>
    <p:sldId id="327" r:id="rId42"/>
    <p:sldId id="331" r:id="rId43"/>
    <p:sldId id="340" r:id="rId44"/>
    <p:sldId id="336" r:id="rId45"/>
    <p:sldId id="337" r:id="rId46"/>
    <p:sldId id="341" r:id="rId4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charset="0"/>
        <a:ea typeface="+mn-ea"/>
        <a:cs typeface="+mn-cs"/>
      </a:defRPr>
    </a:lvl1pPr>
    <a:lvl2pPr marL="457200" algn="l" rtl="0" eaLnBrk="0" fontAlgn="base" hangingPunct="0">
      <a:spcBef>
        <a:spcPct val="0"/>
      </a:spcBef>
      <a:spcAft>
        <a:spcPct val="0"/>
      </a:spcAft>
      <a:defRPr kern="1200">
        <a:solidFill>
          <a:schemeClr val="tx1"/>
        </a:solidFill>
        <a:latin typeface="Comic Sans MS" charset="0"/>
        <a:ea typeface="+mn-ea"/>
        <a:cs typeface="+mn-cs"/>
      </a:defRPr>
    </a:lvl2pPr>
    <a:lvl3pPr marL="914400" algn="l" rtl="0" eaLnBrk="0" fontAlgn="base" hangingPunct="0">
      <a:spcBef>
        <a:spcPct val="0"/>
      </a:spcBef>
      <a:spcAft>
        <a:spcPct val="0"/>
      </a:spcAft>
      <a:defRPr kern="1200">
        <a:solidFill>
          <a:schemeClr val="tx1"/>
        </a:solidFill>
        <a:latin typeface="Comic Sans MS" charset="0"/>
        <a:ea typeface="+mn-ea"/>
        <a:cs typeface="+mn-cs"/>
      </a:defRPr>
    </a:lvl3pPr>
    <a:lvl4pPr marL="1371600" algn="l" rtl="0" eaLnBrk="0" fontAlgn="base" hangingPunct="0">
      <a:spcBef>
        <a:spcPct val="0"/>
      </a:spcBef>
      <a:spcAft>
        <a:spcPct val="0"/>
      </a:spcAft>
      <a:defRPr kern="1200">
        <a:solidFill>
          <a:schemeClr val="tx1"/>
        </a:solidFill>
        <a:latin typeface="Comic Sans MS" charset="0"/>
        <a:ea typeface="+mn-ea"/>
        <a:cs typeface="+mn-cs"/>
      </a:defRPr>
    </a:lvl4pPr>
    <a:lvl5pPr marL="1828800" algn="l" rtl="0" eaLnBrk="0" fontAlgn="base" hangingPunct="0">
      <a:spcBef>
        <a:spcPct val="0"/>
      </a:spcBef>
      <a:spcAft>
        <a:spcPct val="0"/>
      </a:spcAft>
      <a:defRPr kern="1200">
        <a:solidFill>
          <a:schemeClr val="tx1"/>
        </a:solidFill>
        <a:latin typeface="Comic Sans MS" charset="0"/>
        <a:ea typeface="+mn-ea"/>
        <a:cs typeface="+mn-cs"/>
      </a:defRPr>
    </a:lvl5pPr>
    <a:lvl6pPr marL="2286000" algn="l" defTabSz="457200" rtl="0" eaLnBrk="1" latinLnBrk="0" hangingPunct="1">
      <a:defRPr kern="1200">
        <a:solidFill>
          <a:schemeClr val="tx1"/>
        </a:solidFill>
        <a:latin typeface="Comic Sans MS" charset="0"/>
        <a:ea typeface="+mn-ea"/>
        <a:cs typeface="+mn-cs"/>
      </a:defRPr>
    </a:lvl6pPr>
    <a:lvl7pPr marL="2743200" algn="l" defTabSz="457200" rtl="0" eaLnBrk="1" latinLnBrk="0" hangingPunct="1">
      <a:defRPr kern="1200">
        <a:solidFill>
          <a:schemeClr val="tx1"/>
        </a:solidFill>
        <a:latin typeface="Comic Sans MS" charset="0"/>
        <a:ea typeface="+mn-ea"/>
        <a:cs typeface="+mn-cs"/>
      </a:defRPr>
    </a:lvl7pPr>
    <a:lvl8pPr marL="3200400" algn="l" defTabSz="457200" rtl="0" eaLnBrk="1" latinLnBrk="0" hangingPunct="1">
      <a:defRPr kern="1200">
        <a:solidFill>
          <a:schemeClr val="tx1"/>
        </a:solidFill>
        <a:latin typeface="Comic Sans MS" charset="0"/>
        <a:ea typeface="+mn-ea"/>
        <a:cs typeface="+mn-cs"/>
      </a:defRPr>
    </a:lvl8pPr>
    <a:lvl9pPr marL="3657600" algn="l" defTabSz="457200" rtl="0" eaLnBrk="1" latinLnBrk="0" hangingPunct="1">
      <a:defRPr kern="1200">
        <a:solidFill>
          <a:schemeClr val="tx1"/>
        </a:solidFill>
        <a:latin typeface="Comic Sans M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clrMode="bw" frameSlides="1"/>
  <p:clrMru>
    <a:srgbClr val="F32E0D"/>
    <a:srgbClr val="DE2253"/>
    <a:srgbClr val="CB355C"/>
    <a:srgbClr val="43BD54"/>
    <a:srgbClr val="3399FF"/>
    <a:srgbClr val="FF6600"/>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0992" autoAdjust="0"/>
  </p:normalViewPr>
  <p:slideViewPr>
    <p:cSldViewPr>
      <p:cViewPr varScale="1">
        <p:scale>
          <a:sx n="73" d="100"/>
          <a:sy n="73" d="100"/>
        </p:scale>
        <p:origin x="-3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675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07" charset="0"/>
              </a:defRPr>
            </a:lvl1pPr>
          </a:lstStyle>
          <a:p>
            <a:pPr>
              <a:defRPr/>
            </a:pPr>
            <a:endParaRPr lang="en-US"/>
          </a:p>
        </p:txBody>
      </p:sp>
      <p:sp>
        <p:nvSpPr>
          <p:cNvPr id="675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675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07" charset="0"/>
              </a:defRPr>
            </a:lvl1pPr>
          </a:lstStyle>
          <a:p>
            <a:pPr>
              <a:defRPr/>
            </a:pPr>
            <a:fld id="{77261870-6661-DB42-96E8-D76E84A30F0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07"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07" charset="0"/>
              </a:defRPr>
            </a:lvl1pPr>
          </a:lstStyle>
          <a:p>
            <a:pPr>
              <a:defRPr/>
            </a:pPr>
            <a:fld id="{CF7ACF08-5261-0645-9E2F-1E0D0B8C02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7" charset="0"/>
        <a:ea typeface="ＭＳ Ｐゴシック" pitchFamily="27" charset="-128"/>
        <a:cs typeface="ＭＳ Ｐゴシック" pitchFamily="27" charset="-128"/>
      </a:defRPr>
    </a:lvl1pPr>
    <a:lvl2pPr marL="4572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AC58551-F185-D141-9C26-B8DC8C73150C}" type="slidenum">
              <a:rPr lang="en-US">
                <a:latin typeface="Times New Roman" charset="0"/>
              </a:rPr>
              <a:pPr/>
              <a:t>1</a:t>
            </a:fld>
            <a:endParaRPr lang="en-US">
              <a:latin typeface="Times New Roman" charset="0"/>
            </a:endParaRPr>
          </a:p>
        </p:txBody>
      </p:sp>
      <p:sp>
        <p:nvSpPr>
          <p:cNvPr id="19459" name="Rectangle 1026"/>
          <p:cNvSpPr>
            <a:spLocks noGrp="1" noRot="1" noChangeAspect="1" noChangeArrowheads="1" noTextEdit="1"/>
          </p:cNvSpPr>
          <p:nvPr>
            <p:ph type="sldImg"/>
          </p:nvPr>
        </p:nvSpPr>
        <p:spPr>
          <a:ln/>
        </p:spPr>
      </p:sp>
      <p:sp>
        <p:nvSpPr>
          <p:cNvPr id="1946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9F146CF-ACB8-D145-9D9D-5944E01DF3C6}" type="slidenum">
              <a:rPr lang="en-US">
                <a:latin typeface="Times New Roman" charset="0"/>
              </a:rPr>
              <a:pPr/>
              <a:t>14</a:t>
            </a:fld>
            <a:endParaRPr lang="en-US">
              <a:latin typeface="Times New Roman" charset="0"/>
            </a:endParaRPr>
          </a:p>
        </p:txBody>
      </p:sp>
      <p:sp>
        <p:nvSpPr>
          <p:cNvPr id="39939" name="Rectangle 1026"/>
          <p:cNvSpPr>
            <a:spLocks noGrp="1" noRot="1" noChangeAspect="1" noChangeArrowheads="1" noTextEdit="1"/>
          </p:cNvSpPr>
          <p:nvPr>
            <p:ph type="sldImg"/>
          </p:nvPr>
        </p:nvSpPr>
        <p:spPr>
          <a:ln/>
        </p:spPr>
      </p:sp>
      <p:sp>
        <p:nvSpPr>
          <p:cNvPr id="3994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8F7ED6E2-8D16-D745-9F6A-F3C1260D7C4E}" type="slidenum">
              <a:rPr lang="en-US">
                <a:latin typeface="Times New Roman" charset="0"/>
              </a:rPr>
              <a:pPr/>
              <a:t>15</a:t>
            </a:fld>
            <a:endParaRPr lang="en-US">
              <a:latin typeface="Times New Roman" charset="0"/>
            </a:endParaRPr>
          </a:p>
        </p:txBody>
      </p:sp>
      <p:sp>
        <p:nvSpPr>
          <p:cNvPr id="41987" name="Rectangle 1026"/>
          <p:cNvSpPr>
            <a:spLocks noGrp="1" noRot="1" noChangeAspect="1" noChangeArrowheads="1" noTextEdit="1"/>
          </p:cNvSpPr>
          <p:nvPr>
            <p:ph type="sldImg"/>
          </p:nvPr>
        </p:nvSpPr>
        <p:spPr>
          <a:ln/>
        </p:spPr>
      </p:sp>
      <p:sp>
        <p:nvSpPr>
          <p:cNvPr id="41988"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a:ln/>
        </p:spPr>
      </p:sp>
      <p:sp>
        <p:nvSpPr>
          <p:cNvPr id="44035" name="Notes Placeholder 2"/>
          <p:cNvSpPr>
            <a:spLocks noGrp="1"/>
          </p:cNvSpPr>
          <p:nvPr>
            <p:ph type="body" idx="1"/>
          </p:nvPr>
        </p:nvSpPr>
        <p:spPr>
          <a:noFill/>
          <a:ln/>
        </p:spPr>
        <p:txBody>
          <a:bodyPr/>
          <a:lstStyle/>
          <a:p>
            <a:r>
              <a:rPr lang="en-US" dirty="0" smtClean="0">
                <a:latin typeface="Times New Roman" charset="0"/>
                <a:ea typeface="ＭＳ Ｐゴシック" charset="-128"/>
                <a:cs typeface="ＭＳ Ｐゴシック" charset="-128"/>
              </a:rPr>
              <a:t>Tier 1:</a:t>
            </a:r>
          </a:p>
          <a:p>
            <a:r>
              <a:rPr lang="en-US" dirty="0" smtClean="0">
                <a:latin typeface="Times New Roman" charset="0"/>
                <a:ea typeface="ＭＳ Ｐゴシック" charset="-128"/>
                <a:cs typeface="ＭＳ Ｐゴシック" charset="-128"/>
              </a:rPr>
              <a:t>Tier 2: Chapter 1: </a:t>
            </a:r>
            <a:r>
              <a:rPr lang="en-US" dirty="0" err="1" smtClean="0">
                <a:latin typeface="Times New Roman" charset="0"/>
                <a:ea typeface="ＭＳ Ｐゴシック" charset="-128"/>
                <a:cs typeface="ＭＳ Ｐゴシック" charset="-128"/>
              </a:rPr>
              <a:t>p</a:t>
            </a:r>
            <a:r>
              <a:rPr lang="en-US" dirty="0" smtClean="0">
                <a:latin typeface="Times New Roman" charset="0"/>
                <a:ea typeface="ＭＳ Ｐゴシック" charset="-128"/>
                <a:cs typeface="ＭＳ Ｐゴシック" charset="-128"/>
              </a:rPr>
              <a:t>. 1: illuminated by a flickering candle;</a:t>
            </a:r>
            <a:r>
              <a:rPr lang="en-US" baseline="0" dirty="0" smtClean="0">
                <a:latin typeface="Times New Roman" charset="0"/>
                <a:ea typeface="ＭＳ Ｐゴシック" charset="-128"/>
                <a:cs typeface="ＭＳ Ｐゴシック" charset="-128"/>
              </a:rPr>
              <a: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5: glass that </a:t>
            </a:r>
            <a:r>
              <a:rPr lang="en-US" u="sng" baseline="0" dirty="0" smtClean="0">
                <a:latin typeface="Times New Roman" charset="0"/>
                <a:ea typeface="ＭＳ Ｐゴシック" charset="-128"/>
                <a:cs typeface="ＭＳ Ｐゴシック" charset="-128"/>
              </a:rPr>
              <a:t>glinted </a:t>
            </a:r>
            <a:r>
              <a:rPr lang="en-US" baseline="0" dirty="0" smtClean="0">
                <a:latin typeface="Times New Roman" charset="0"/>
                <a:ea typeface="ＭＳ Ｐゴシック" charset="-128"/>
                <a:cs typeface="ＭＳ Ｐゴシック" charset="-128"/>
              </a:rPr>
              <a:t>in the sunlight;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6 They’d confer in whispers;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10: showing a girl’s ankle was a scandalous thing back then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12: no </a:t>
            </a:r>
            <a:r>
              <a:rPr lang="en-US" u="sng" baseline="0" dirty="0" smtClean="0">
                <a:latin typeface="Times New Roman" charset="0"/>
                <a:ea typeface="ＭＳ Ｐゴシック" charset="-128"/>
                <a:cs typeface="ＭＳ Ｐゴシック" charset="-128"/>
              </a:rPr>
              <a:t>dawdling </a:t>
            </a:r>
            <a:r>
              <a:rPr lang="en-US" baseline="0" dirty="0" smtClean="0">
                <a:latin typeface="Times New Roman" charset="0"/>
                <a:ea typeface="ＭＳ Ｐゴシック" charset="-128"/>
                <a:cs typeface="ＭＳ Ｐゴシック" charset="-128"/>
              </a:rPr>
              <a:t>now; as everyone </a:t>
            </a:r>
            <a:r>
              <a:rPr lang="en-US" u="sng" baseline="0" dirty="0" smtClean="0">
                <a:latin typeface="Times New Roman" charset="0"/>
                <a:ea typeface="ＭＳ Ｐゴシック" charset="-128"/>
                <a:cs typeface="ＭＳ Ｐゴシック" charset="-128"/>
              </a:rPr>
              <a:t>converged </a:t>
            </a:r>
            <a:r>
              <a:rPr lang="en-US" baseline="0" dirty="0" smtClean="0">
                <a:latin typeface="Times New Roman" charset="0"/>
                <a:ea typeface="ＭＳ Ｐゴシック" charset="-128"/>
                <a:cs typeface="ＭＳ Ｐゴシック" charset="-128"/>
              </a:rPr>
              <a:t>at the table…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13 We </a:t>
            </a:r>
            <a:r>
              <a:rPr lang="en-US" u="sng" baseline="0" dirty="0" smtClean="0">
                <a:latin typeface="Times New Roman" charset="0"/>
                <a:ea typeface="ＭＳ Ｐゴシック" charset="-128"/>
                <a:cs typeface="ＭＳ Ｐゴシック" charset="-128"/>
              </a:rPr>
              <a:t>implore </a:t>
            </a:r>
            <a:r>
              <a:rPr lang="en-US" baseline="0" dirty="0" smtClean="0">
                <a:latin typeface="Times New Roman" charset="0"/>
                <a:ea typeface="ＭＳ Ｐゴシック" charset="-128"/>
                <a:cs typeface="ＭＳ Ｐゴシック" charset="-128"/>
              </a:rPr>
              <a:t>you Lord. To keep our village and family safe from any sickness abroad in the land. P. 13:Jessie caught a stern glance from Ma </a:t>
            </a:r>
            <a:endParaRPr lang="en-US" dirty="0" smtClean="0">
              <a:latin typeface="Times New Roman" charset="0"/>
              <a:ea typeface="ＭＳ Ｐゴシック" charset="-128"/>
              <a:cs typeface="ＭＳ Ｐゴシック" charset="-128"/>
            </a:endParaRPr>
          </a:p>
          <a:p>
            <a:r>
              <a:rPr lang="en-US" dirty="0" smtClean="0">
                <a:latin typeface="Times New Roman" charset="0"/>
                <a:ea typeface="ＭＳ Ｐゴシック" charset="-128"/>
                <a:cs typeface="ＭＳ Ｐゴシック" charset="-128"/>
              </a:rPr>
              <a:t>Tier 3: blacksmith</a:t>
            </a:r>
          </a:p>
        </p:txBody>
      </p:sp>
      <p:sp>
        <p:nvSpPr>
          <p:cNvPr id="44036" name="Slide Number Placeholder 3"/>
          <p:cNvSpPr>
            <a:spLocks noGrp="1"/>
          </p:cNvSpPr>
          <p:nvPr>
            <p:ph type="sldNum" sz="quarter" idx="5"/>
          </p:nvPr>
        </p:nvSpPr>
        <p:spPr>
          <a:noFill/>
        </p:spPr>
        <p:txBody>
          <a:bodyPr/>
          <a:lstStyle/>
          <a:p>
            <a:fld id="{79933D85-47A1-5B4D-BB30-71DB5DBE71B2}" type="slidenum">
              <a:rPr lang="en-US" smtClean="0">
                <a:latin typeface="Times New Roman" charset="0"/>
              </a:rPr>
              <a:pPr/>
              <a:t>16</a:t>
            </a:fld>
            <a:endParaRPr lang="en-US" smtClean="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p:spPr>
        <p:txBody>
          <a:bodyPr/>
          <a:lstStyle/>
          <a:p>
            <a:r>
              <a:rPr lang="en-US" smtClean="0">
                <a:latin typeface="Times New Roman" charset="0"/>
                <a:ea typeface="ＭＳ Ｐゴシック" charset="-128"/>
                <a:cs typeface="ＭＳ Ｐゴシック" charset="-128"/>
              </a:rPr>
              <a:t>Can you think of any examples from your Reading? </a:t>
            </a:r>
          </a:p>
        </p:txBody>
      </p:sp>
      <p:sp>
        <p:nvSpPr>
          <p:cNvPr id="46084" name="Slide Number Placeholder 3"/>
          <p:cNvSpPr>
            <a:spLocks noGrp="1"/>
          </p:cNvSpPr>
          <p:nvPr>
            <p:ph type="sldNum" sz="quarter" idx="5"/>
          </p:nvPr>
        </p:nvSpPr>
        <p:spPr>
          <a:noFill/>
        </p:spPr>
        <p:txBody>
          <a:bodyPr/>
          <a:lstStyle/>
          <a:p>
            <a:fld id="{B734AA75-B50E-0841-92CB-0F66A4B57994}" type="slidenum">
              <a:rPr lang="en-US" smtClean="0">
                <a:latin typeface="Times New Roman" charset="0"/>
              </a:rPr>
              <a:pPr/>
              <a:t>17</a:t>
            </a:fld>
            <a:endParaRPr lang="en-US"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6CC4E63-A2C1-C64D-A484-68A4189CFEF4}" type="slidenum">
              <a:rPr lang="en-US">
                <a:latin typeface="Times New Roman" charset="0"/>
              </a:rPr>
              <a:pPr/>
              <a:t>18</a:t>
            </a:fld>
            <a:endParaRPr lang="en-US">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5F34D570-5A02-884B-8BFE-CC599B03CBC1}" type="slidenum">
              <a:rPr lang="en-US">
                <a:latin typeface="Times New Roman" charset="0"/>
              </a:rPr>
              <a:pPr/>
              <a:t>19</a:t>
            </a:fld>
            <a:endParaRPr lang="en-US">
              <a:latin typeface="Times New Roman"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F3C7AEF-E371-F94A-A93D-173643AAA76B}" type="slidenum">
              <a:rPr lang="en-US">
                <a:latin typeface="Times New Roman" charset="0"/>
              </a:rPr>
              <a:pPr/>
              <a:t>20</a:t>
            </a:fld>
            <a:endParaRPr lang="en-US">
              <a:latin typeface="Times New Roman"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E478AA6E-F79D-9744-B7D9-D0981F0CDE67}" type="slidenum">
              <a:rPr lang="en-US">
                <a:latin typeface="Times New Roman" charset="0"/>
              </a:rPr>
              <a:pPr/>
              <a:t>21</a:t>
            </a:fld>
            <a:endParaRPr lang="en-US">
              <a:latin typeface="Times New Roman"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Floating: flying</a:t>
            </a:r>
            <a:r>
              <a:rPr lang="en-US" baseline="0" dirty="0" smtClean="0"/>
              <a:t> around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you notice about these Tier</a:t>
            </a:r>
            <a:r>
              <a:rPr lang="en-US" baseline="0" dirty="0" smtClean="0"/>
              <a:t> 2 words – they are mostly descriptive verbs or adjectives – note the juicy words that authors use!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AC58551-F185-D141-9C26-B8DC8C73150C}" type="slidenum">
              <a:rPr lang="en-US">
                <a:latin typeface="Times New Roman" charset="0"/>
              </a:rPr>
              <a:pPr/>
              <a:t>3</a:t>
            </a:fld>
            <a:endParaRPr lang="en-US">
              <a:latin typeface="Times New Roman" charset="0"/>
            </a:endParaRPr>
          </a:p>
        </p:txBody>
      </p:sp>
      <p:sp>
        <p:nvSpPr>
          <p:cNvPr id="19459" name="Rectangle 1026"/>
          <p:cNvSpPr>
            <a:spLocks noGrp="1" noRot="1" noChangeAspect="1" noChangeArrowheads="1" noTextEdit="1"/>
          </p:cNvSpPr>
          <p:nvPr>
            <p:ph type="sldImg"/>
          </p:nvPr>
        </p:nvSpPr>
        <p:spPr>
          <a:ln/>
        </p:spPr>
      </p:sp>
      <p:sp>
        <p:nvSpPr>
          <p:cNvPr id="1946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you notice about these Tier</a:t>
            </a:r>
            <a:r>
              <a:rPr lang="en-US" baseline="0" dirty="0" smtClean="0"/>
              <a:t> 2 words – they are mostly descriptive verbs or adjectives – note the juicy words that authors use!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6CC4E63-A2C1-C64D-A484-68A4189CFEF4}" type="slidenum">
              <a:rPr lang="en-US">
                <a:latin typeface="Times New Roman" charset="0"/>
              </a:rPr>
              <a:pPr/>
              <a:t>25</a:t>
            </a:fld>
            <a:endParaRPr lang="en-US">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Scandalous: (</a:t>
            </a:r>
            <a:r>
              <a:rPr lang="en-US" dirty="0" err="1" smtClean="0"/>
              <a:t>p</a:t>
            </a:r>
            <a:r>
              <a:rPr lang="en-US" dirty="0" smtClean="0"/>
              <a:t>. 10)  A woman</a:t>
            </a:r>
            <a:r>
              <a:rPr lang="en-US" baseline="0" dirty="0" smtClean="0"/>
              <a:t> walked out of the town meeting before it is over.  A woman showed too much of her body at the dance last week.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492C1F1-71E9-044E-9EFA-7F8BD642A4A4}" type="slidenum">
              <a:rPr lang="en-US">
                <a:latin typeface="Times New Roman" charset="0"/>
              </a:rPr>
              <a:pPr/>
              <a:t>28</a:t>
            </a:fld>
            <a:endParaRPr lang="en-US">
              <a:latin typeface="Times New Roman"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a:t>
            </a:r>
            <a:r>
              <a:rPr lang="en-US" baseline="0" dirty="0" smtClean="0">
                <a:latin typeface="Times New Roman" charset="0"/>
                <a:ea typeface="ＭＳ Ｐゴシック" charset="-128"/>
                <a:cs typeface="ＭＳ Ｐゴシック" charset="-128"/>
              </a:rPr>
              <a:t>Time: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DFADCAA4-26E1-1D4B-BFFB-8A21F69099FA}" type="slidenum">
              <a:rPr lang="en-US">
                <a:latin typeface="Times New Roman" charset="0"/>
              </a:rPr>
              <a:pPr/>
              <a:t>30</a:t>
            </a:fld>
            <a:endParaRPr lang="en-US">
              <a:latin typeface="Times New Roman"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Dawdling</a:t>
            </a:r>
            <a:r>
              <a:rPr lang="en-US" baseline="0" dirty="0" smtClean="0">
                <a:latin typeface="Times New Roman" charset="0"/>
                <a:ea typeface="ＭＳ Ｐゴシック" charset="-128"/>
                <a:cs typeface="ＭＳ Ｐゴシック" charset="-128"/>
              </a:rPr>
              <a: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12) a boy walks slowly without a direct path; a child walks straight to the bus stop without stopping; the children take their time coming to the dinner table; the baseball player runs quickly to first place. Can you think of an example?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C62119C-B84C-4C41-93F4-CA14AB1DA6A8}" type="slidenum">
              <a:rPr lang="en-US">
                <a:latin typeface="Times New Roman" charset="0"/>
              </a:rPr>
              <a:pPr/>
              <a:t>31</a:t>
            </a:fld>
            <a:endParaRPr lang="en-US">
              <a:latin typeface="Times New Roman"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Time: Stern (</a:t>
            </a:r>
            <a:r>
              <a:rPr lang="en-US" dirty="0" err="1" smtClean="0">
                <a:latin typeface="Times New Roman" charset="0"/>
                <a:ea typeface="ＭＳ Ｐゴシック" charset="-128"/>
                <a:cs typeface="ＭＳ Ｐゴシック" charset="-128"/>
              </a:rPr>
              <a:t>p</a:t>
            </a:r>
            <a:r>
              <a:rPr lang="en-US" dirty="0" smtClean="0">
                <a:latin typeface="Times New Roman" charset="0"/>
                <a:ea typeface="ＭＳ Ｐゴシック" charset="-128"/>
                <a:cs typeface="ＭＳ Ｐゴシック" charset="-128"/>
              </a:rPr>
              <a:t>. 13). If you saw</a:t>
            </a:r>
            <a:r>
              <a:rPr lang="en-US" baseline="0" dirty="0" smtClean="0">
                <a:latin typeface="Times New Roman" charset="0"/>
                <a:ea typeface="ＭＳ Ｐゴシック" charset="-128"/>
                <a:cs typeface="ＭＳ Ｐゴシック" charset="-128"/>
              </a:rPr>
              <a:t> a student giving you a very serious look while you were talking to them, what might you say about that student?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759CDABE-87F9-8A4E-87BC-7FCDFC009406}" type="slidenum">
              <a:rPr lang="en-US">
                <a:latin typeface="Times New Roman" charset="0"/>
              </a:rPr>
              <a:pPr/>
              <a:t>32</a:t>
            </a:fld>
            <a:endParaRPr lang="en-US">
              <a:latin typeface="Times New Roman"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BA632119-E630-6540-9CA0-CA3D19922937}" type="slidenum">
              <a:rPr lang="en-US">
                <a:latin typeface="Times New Roman" charset="0"/>
              </a:rPr>
              <a:pPr/>
              <a:t>33</a:t>
            </a:fld>
            <a:endParaRPr lang="en-US">
              <a:latin typeface="Times New Roman"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Describe something you might</a:t>
            </a:r>
            <a:r>
              <a:rPr lang="en-US" baseline="0" dirty="0" smtClean="0">
                <a:latin typeface="Times New Roman" charset="0"/>
                <a:ea typeface="ＭＳ Ｐゴシック" charset="-128"/>
                <a:cs typeface="ＭＳ Ｐゴシック" charset="-128"/>
              </a:rPr>
              <a:t> do to make someone give you a stern look. </a:t>
            </a:r>
            <a:r>
              <a:rPr lang="en-US" dirty="0" smtClean="0">
                <a:latin typeface="Times New Roman" charset="0"/>
                <a:ea typeface="ＭＳ Ｐゴシック" charset="-128"/>
                <a:cs typeface="ＭＳ Ｐゴシック" charset="-128"/>
              </a:rPr>
              <a:t>Describe a time when you might give someone else</a:t>
            </a:r>
            <a:r>
              <a:rPr lang="en-US" baseline="0" dirty="0" smtClean="0">
                <a:latin typeface="Times New Roman" charset="0"/>
                <a:ea typeface="ＭＳ Ｐゴシック" charset="-128"/>
                <a:cs typeface="ＭＳ Ｐゴシック" charset="-128"/>
              </a:rPr>
              <a:t> a stern look.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E23DAF03-4EE9-0940-9845-0D362DEC3AD5}" type="slidenum">
              <a:rPr lang="en-US">
                <a:latin typeface="Times New Roman" charset="0"/>
              </a:rPr>
              <a:pPr/>
              <a:t>34</a:t>
            </a:fld>
            <a:endParaRPr lang="en-US">
              <a:latin typeface="Times New Roman"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Time:</a:t>
            </a:r>
            <a:r>
              <a:rPr lang="en-US" baseline="0" dirty="0" smtClean="0">
                <a:latin typeface="Times New Roman" charset="0"/>
                <a:ea typeface="ＭＳ Ｐゴシック" charset="-128"/>
                <a:cs typeface="ＭＳ Ｐゴシック" charset="-128"/>
              </a:rPr>
              <a:t> Which word goes with beg?  Which word goes with “coming together as a group”?  Which word goes with “taking your time”?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D32EF1EC-30B3-B545-9BFF-EB7866425C24}" type="slidenum">
              <a:rPr lang="en-US">
                <a:latin typeface="Times New Roman" charset="0"/>
              </a:rPr>
              <a:pPr/>
              <a:t>35</a:t>
            </a:fld>
            <a:endParaRPr lang="en-US">
              <a:latin typeface="Times New Roman"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55CAEFBC-B737-434F-8D8A-DFF2AD536D8D}" type="slidenum">
              <a:rPr lang="en-US">
                <a:latin typeface="Times New Roman" charset="0"/>
              </a:rPr>
              <a:pPr/>
              <a:t>4</a:t>
            </a:fld>
            <a:endParaRPr lang="en-US">
              <a:latin typeface="Times New Roman"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07B21CAB-7A32-6448-9DE3-9319E8D0F4AF}" type="slidenum">
              <a:rPr lang="en-US">
                <a:latin typeface="Times New Roman" charset="0"/>
              </a:rPr>
              <a:pPr/>
              <a:t>36</a:t>
            </a:fld>
            <a:endParaRPr lang="en-US">
              <a:latin typeface="Times New Roman"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F1233EE7-9984-B244-91D6-192695F7AD34}" type="slidenum">
              <a:rPr lang="en-US">
                <a:latin typeface="Times New Roman" charset="0"/>
              </a:rPr>
              <a:pPr/>
              <a:t>37</a:t>
            </a:fld>
            <a:endParaRPr lang="en-US">
              <a:latin typeface="Times New Roman"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6310D7F-5989-0F4E-98B6-0CC5926809DC}" type="slidenum">
              <a:rPr lang="en-US">
                <a:latin typeface="Times New Roman" charset="0"/>
              </a:rPr>
              <a:pPr/>
              <a:t>38</a:t>
            </a:fld>
            <a:endParaRPr lang="en-US">
              <a:latin typeface="Times New Roman"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What makes someone sensitive?</a:t>
            </a:r>
            <a:r>
              <a:rPr lang="en-US" baseline="0" dirty="0" smtClean="0">
                <a:latin typeface="Times New Roman" charset="0"/>
                <a:ea typeface="ＭＳ Ｐゴシック" charset="-128"/>
                <a:cs typeface="ＭＳ Ｐゴシック" charset="-128"/>
              </a:rPr>
              <a:t> What makes someone insensitive?  </a:t>
            </a:r>
          </a:p>
          <a:p>
            <a:pPr eaLnBrk="1" hangingPunct="1"/>
            <a:r>
              <a:rPr lang="en-US" baseline="0" dirty="0" smtClean="0">
                <a:latin typeface="Times New Roman" charset="0"/>
                <a:ea typeface="ＭＳ Ｐゴシック" charset="-128"/>
                <a:cs typeface="ＭＳ Ｐゴシック" charset="-128"/>
              </a:rPr>
              <a:t>Hollis Woods: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153: “the glittering world” – the dull world; the colorless world…</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D120E8C9-9E41-9643-9F77-4A26EA262B7B}" type="slidenum">
              <a:rPr lang="en-US">
                <a:latin typeface="Times New Roman" charset="0"/>
              </a:rPr>
              <a:pPr/>
              <a:t>39</a:t>
            </a:fld>
            <a:endParaRPr lang="en-US">
              <a:latin typeface="Times New Roman"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Hollis Woods: </a:t>
            </a:r>
            <a:r>
              <a:rPr lang="en-US" baseline="0" dirty="0" smtClean="0">
                <a:latin typeface="Times New Roman" charset="0"/>
                <a:ea typeface="ＭＳ Ｐゴシック" charset="-128"/>
                <a:cs typeface="ＭＳ Ｐゴシック" charset="-128"/>
              </a:rPr>
              <a:t>actions  / feelings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154EC1D3-4281-6947-9758-B14C95863649}" type="slidenum">
              <a:rPr lang="en-US">
                <a:latin typeface="Times New Roman" charset="0"/>
              </a:rPr>
              <a:pPr/>
              <a:t>40</a:t>
            </a:fld>
            <a:endParaRPr lang="en-US">
              <a:latin typeface="Times New Roman"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105C5C6C-0E87-4F45-8D9F-67928FA82F16}" type="slidenum">
              <a:rPr lang="en-US">
                <a:latin typeface="Times New Roman" charset="0"/>
              </a:rPr>
              <a:pPr/>
              <a:t>41</a:t>
            </a:fld>
            <a:endParaRPr lang="en-US">
              <a:latin typeface="Times New Roman"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Prop the</a:t>
            </a:r>
            <a:r>
              <a:rPr lang="en-US" baseline="0" dirty="0" smtClean="0"/>
              <a:t> door open; replied; keep a lookout for the wolf; battered old hat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a:ln/>
        </p:spPr>
      </p:sp>
      <p:sp>
        <p:nvSpPr>
          <p:cNvPr id="25603"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Times New Roman" charset="0"/>
                <a:ea typeface="ＭＳ Ｐゴシック" charset="-128"/>
                <a:cs typeface="ＭＳ Ｐゴシック" charset="-128"/>
              </a:rPr>
              <a:t>So, first, ask students how much do they KNOW this word? Portend – to </a:t>
            </a:r>
            <a:r>
              <a:rPr lang="en-US" dirty="0" err="1" smtClean="0">
                <a:latin typeface="Times New Roman" charset="0"/>
                <a:ea typeface="ＭＳ Ｐゴシック" charset="-128"/>
                <a:cs typeface="ＭＳ Ｐゴシック" charset="-128"/>
              </a:rPr>
              <a:t>fortell</a:t>
            </a:r>
            <a:r>
              <a:rPr lang="en-US" dirty="0" smtClean="0">
                <a:latin typeface="Times New Roman" charset="0"/>
                <a:ea typeface="ＭＳ Ｐゴシック" charset="-128"/>
                <a:cs typeface="ＭＳ Ｐゴシック" charset="-128"/>
              </a:rPr>
              <a:t> the future, omen or foreboding like ominous; appropriation: to set aside money or make one’s own; </a:t>
            </a:r>
            <a:r>
              <a:rPr lang="en-US" dirty="0" err="1" smtClean="0">
                <a:latin typeface="Times New Roman" charset="0"/>
                <a:ea typeface="ＭＳ Ｐゴシック" charset="-128"/>
                <a:cs typeface="ＭＳ Ｐゴシック" charset="-128"/>
              </a:rPr>
              <a:t>sychophant</a:t>
            </a:r>
            <a:r>
              <a:rPr lang="en-US" dirty="0" smtClean="0">
                <a:latin typeface="Times New Roman" charset="0"/>
                <a:ea typeface="ＭＳ Ｐゴシック" charset="-128"/>
                <a:cs typeface="ＭＳ Ｐゴシック" charset="-128"/>
              </a:rPr>
              <a:t>: a person who uses extra flattery to gain personal advantage;  tyranny: a government that rules by unfair use of power</a:t>
            </a:r>
          </a:p>
          <a:p>
            <a:endParaRPr lang="en-US" dirty="0" smtClean="0">
              <a:latin typeface="Times New Roman" charset="0"/>
              <a:ea typeface="ＭＳ Ｐゴシック" charset="-128"/>
              <a:cs typeface="ＭＳ Ｐゴシック" charset="-128"/>
            </a:endParaRPr>
          </a:p>
        </p:txBody>
      </p:sp>
      <p:sp>
        <p:nvSpPr>
          <p:cNvPr id="25604" name="Slide Number Placeholder 3"/>
          <p:cNvSpPr>
            <a:spLocks noGrp="1"/>
          </p:cNvSpPr>
          <p:nvPr>
            <p:ph type="sldNum" sz="quarter" idx="5"/>
          </p:nvPr>
        </p:nvSpPr>
        <p:spPr>
          <a:noFill/>
        </p:spPr>
        <p:txBody>
          <a:bodyPr/>
          <a:lstStyle/>
          <a:p>
            <a:fld id="{331C46E2-B50D-324D-B04E-399C509DCF34}" type="slidenum">
              <a:rPr lang="en-US" smtClean="0">
                <a:latin typeface="Times New Roman" charset="0"/>
              </a:rPr>
              <a:pPr/>
              <a:t>5</a:t>
            </a:fld>
            <a:endParaRPr lang="en-US" smtClean="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sz="2000" dirty="0" smtClean="0"/>
              <a:t>Hint: One idea is already on the slides and another is the premise of the book chapter you read…Dictionary definitions are problematic and not enough explicit learning takes place from using context clues to apply word knowledge in a new context. ALSO, 4 types of context cues – see Reading Guide!   (if people don’t read a lot to encounter in context; direct instruction is effective, but move past the dictionary definition: HOW CHOOSE WORDS TO TEACH?  Start with instructional materials and books; words that are important for comprehension, Tier 2 words (good general words that will apply to different domains – but need help understanding the words use in different contexts) –ACTIVELY ENGAGE </a:t>
            </a:r>
            <a:endParaRPr lang="en-US" sz="2000" dirty="0"/>
          </a:p>
        </p:txBody>
      </p:sp>
      <p:sp>
        <p:nvSpPr>
          <p:cNvPr id="27652" name="Slide Number Placeholder 3"/>
          <p:cNvSpPr>
            <a:spLocks noGrp="1"/>
          </p:cNvSpPr>
          <p:nvPr>
            <p:ph type="sldNum" sz="quarter" idx="5"/>
          </p:nvPr>
        </p:nvSpPr>
        <p:spPr>
          <a:noFill/>
        </p:spPr>
        <p:txBody>
          <a:bodyPr/>
          <a:lstStyle/>
          <a:p>
            <a:fld id="{3C567DF8-8B18-8040-937B-B82A138580E0}" type="slidenum">
              <a:rPr lang="en-US" smtClean="0">
                <a:latin typeface="Times New Roman" charset="0"/>
              </a:rPr>
              <a:pPr/>
              <a:t>7</a:t>
            </a:fld>
            <a:endParaRPr lang="en-US" smtClean="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020998B-4E95-224A-99EF-112D90534423}" type="slidenum">
              <a:rPr lang="en-US">
                <a:latin typeface="Times New Roman" charset="0"/>
              </a:rPr>
              <a:pPr/>
              <a:t>8</a:t>
            </a:fld>
            <a:endParaRPr lang="en-US">
              <a:latin typeface="Times New Roman"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CB07D2B-F9D9-C742-BF32-4246B903A7FA}" type="slidenum">
              <a:rPr lang="en-US">
                <a:latin typeface="Times New Roman" charset="0"/>
              </a:rPr>
              <a:pPr/>
              <a:t>10</a:t>
            </a:fld>
            <a:endParaRPr lang="en-US">
              <a:latin typeface="Times New Roman"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ln/>
        </p:spPr>
      </p:sp>
      <p:sp>
        <p:nvSpPr>
          <p:cNvPr id="35843" name="Notes Placeholder 2"/>
          <p:cNvSpPr>
            <a:spLocks noGrp="1"/>
          </p:cNvSpPr>
          <p:nvPr>
            <p:ph type="body" idx="1"/>
          </p:nvPr>
        </p:nvSpPr>
        <p:spPr>
          <a:noFill/>
          <a:ln/>
        </p:spPr>
        <p:txBody>
          <a:bodyPr/>
          <a:lstStyle/>
          <a:p>
            <a:r>
              <a:rPr lang="en-US" dirty="0" smtClean="0">
                <a:latin typeface="Times New Roman" charset="0"/>
                <a:ea typeface="ＭＳ Ｐゴシック" charset="-128"/>
                <a:cs typeface="ＭＳ Ｐゴシック" charset="-128"/>
              </a:rPr>
              <a:t>“The climb up the mountain took longer than John and Patrick expected. The cliffs were steeper than Patrick remembered and they had to walk an extra mile because the path was blocked at one point.</a:t>
            </a:r>
          </a:p>
          <a:p>
            <a:r>
              <a:rPr lang="en-US" dirty="0" smtClean="0">
                <a:latin typeface="Times New Roman" charset="0"/>
                <a:ea typeface="ＭＳ Ｐゴシック" charset="-128"/>
                <a:cs typeface="ＭＳ Ｐゴシック" charset="-128"/>
              </a:rPr>
              <a:t>It makes sense to tell students that contexts will not always give strong clues about the word meaning.  What suggestions did the author </a:t>
            </a:r>
            <a:r>
              <a:rPr lang="en-US" dirty="0" err="1" smtClean="0">
                <a:latin typeface="Times New Roman" charset="0"/>
                <a:ea typeface="ＭＳ Ｐゴシック" charset="-128"/>
                <a:cs typeface="ＭＳ Ｐゴシック" charset="-128"/>
              </a:rPr>
              <a:t>hav</a:t>
            </a:r>
            <a:endParaRPr lang="en-US" dirty="0" smtClean="0">
              <a:latin typeface="Times New Roman" charset="0"/>
              <a:ea typeface="ＭＳ Ｐゴシック" charset="-128"/>
              <a:cs typeface="ＭＳ Ｐゴシック" charset="-128"/>
            </a:endParaRPr>
          </a:p>
        </p:txBody>
      </p:sp>
      <p:sp>
        <p:nvSpPr>
          <p:cNvPr id="35844" name="Slide Number Placeholder 3"/>
          <p:cNvSpPr>
            <a:spLocks noGrp="1"/>
          </p:cNvSpPr>
          <p:nvPr>
            <p:ph type="sldNum" sz="quarter" idx="5"/>
          </p:nvPr>
        </p:nvSpPr>
        <p:spPr>
          <a:noFill/>
        </p:spPr>
        <p:txBody>
          <a:bodyPr/>
          <a:lstStyle/>
          <a:p>
            <a:fld id="{1BA392F0-C40B-184B-B57F-DD65B128B0EC}" type="slidenum">
              <a:rPr lang="en-US" smtClean="0">
                <a:latin typeface="Times New Roman" charset="0"/>
              </a:rPr>
              <a:pPr/>
              <a:t>12</a:t>
            </a:fld>
            <a:endParaRPr lang="en-US" smtClean="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CCDC9CC-B182-3042-BF01-4BB9766CB1B2}" type="slidenum">
              <a:rPr lang="en-US">
                <a:latin typeface="Times New Roman" charset="0"/>
              </a:rPr>
              <a:pPr/>
              <a:t>13</a:t>
            </a:fld>
            <a:endParaRPr lang="en-US">
              <a:latin typeface="Times New Roman" charset="0"/>
            </a:endParaRPr>
          </a:p>
        </p:txBody>
      </p:sp>
      <p:sp>
        <p:nvSpPr>
          <p:cNvPr id="37891" name="Rectangle 1026"/>
          <p:cNvSpPr>
            <a:spLocks noGrp="1" noRot="1" noChangeAspect="1" noChangeArrowheads="1" noTextEdit="1"/>
          </p:cNvSpPr>
          <p:nvPr>
            <p:ph type="sldImg"/>
          </p:nvPr>
        </p:nvSpPr>
        <p:spPr>
          <a:ln/>
        </p:spPr>
      </p:sp>
      <p:sp>
        <p:nvSpPr>
          <p:cNvPr id="37892"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grpSp>
        <p:nvGrpSpPr>
          <p:cNvPr id="15" name="Group 18"/>
          <p:cNvGrpSpPr>
            <a:grpSpLocks/>
          </p:cNvGrpSpPr>
          <p:nvPr/>
        </p:nvGrpSpPr>
        <p:grpSpPr bwMode="auto">
          <a:xfrm>
            <a:off x="7916863"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8" name="Freeform 21"/>
            <p:cNvSpPr>
              <a:spLocks/>
            </p:cNvSpPr>
            <p:nvPr userDrawn="1"/>
          </p:nvSpPr>
          <p:spPr bwMode="auto">
            <a:xfrm rot="7320404">
              <a:off x="4999"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4"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prstTxWarp prst="textNoShape">
              <a:avLst/>
            </a:prstTxWarp>
          </a:bodyPr>
          <a:lstStyle/>
          <a:p>
            <a:pPr>
              <a:defRPr/>
            </a:pPr>
            <a:endParaRPr lang="en-US">
              <a:latin typeface="Comic Sans MS" pitchFamily="-107" charset="0"/>
            </a:endParaRPr>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prstTxWarp prst="textNoShape">
              <a:avLst/>
            </a:prstTxWarp>
          </a:bodyPr>
          <a:lstStyle/>
          <a:p>
            <a:pPr>
              <a:defRPr/>
            </a:pPr>
            <a:endParaRPr lang="en-US">
              <a:latin typeface="Comic Sans MS" pitchFamily="-107" charset="0"/>
            </a:endParaRPr>
          </a:p>
        </p:txBody>
      </p:sp>
      <p:sp>
        <p:nvSpPr>
          <p:cNvPr id="46083" name="Rectangle 3"/>
          <p:cNvSpPr>
            <a:spLocks noGrp="1" noChangeArrowheads="1"/>
          </p:cNvSpPr>
          <p:nvPr>
            <p:ph type="ctrTitle"/>
          </p:nvPr>
        </p:nvSpPr>
        <p:spPr>
          <a:xfrm>
            <a:off x="1371600" y="1511300"/>
            <a:ext cx="6400800" cy="2273300"/>
          </a:xfrm>
          <a:effectLst>
            <a:outerShdw blurRad="63500" dist="46662" dir="2115817" algn="ctr" rotWithShape="0">
              <a:schemeClr val="bg2">
                <a:alpha val="74998"/>
              </a:schemeClr>
            </a:outerShdw>
          </a:effectLst>
        </p:spPr>
        <p:txBody>
          <a:bodyPr/>
          <a:lstStyle>
            <a:lvl1pPr>
              <a:defRPr>
                <a:solidFill>
                  <a:schemeClr val="tx2"/>
                </a:solidFill>
                <a:effectLst>
                  <a:outerShdw blurRad="38100" dist="38100" dir="2700000" algn="tl">
                    <a:srgbClr val="DDDDDD"/>
                  </a:outerShdw>
                </a:effectLst>
              </a:defRPr>
            </a:lvl1pPr>
          </a:lstStyle>
          <a:p>
            <a:r>
              <a:rPr lang="en-US"/>
              <a:t>Click to edit Master title style</a:t>
            </a:r>
          </a:p>
        </p:txBody>
      </p:sp>
      <p:sp>
        <p:nvSpPr>
          <p:cNvPr id="4608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DDDDDD"/>
                  </a:outerShdw>
                </a:effectLst>
              </a:defRPr>
            </a:lvl1pPr>
          </a:lstStyle>
          <a:p>
            <a:r>
              <a:rPr lang="en-US"/>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99E084F7-E922-B44C-89D4-A8B3A52B8B0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11DF61D-33F4-B940-B8A5-581ACE8EE1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26C03F7-5003-5246-845A-4AD66D20134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lstStyle/>
          <a:p>
            <a:pPr lvl="0"/>
            <a:endParaRPr 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39B815A-B7DC-ED4B-86FB-5CD681B70D2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52400"/>
            <a:ext cx="76962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1AFCD5F1-4232-054C-9175-608EC67B305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9C27A76-1AEC-8448-AF00-59B0B081D59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6889E76-C332-1E49-90BA-01EC71DB60D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00743A80-02FC-0543-97B4-658259E9E85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C90D918-A257-3848-8B4A-37D775FAB72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40167B10-7D5D-FB4E-8A3B-EE96D6D7ECC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010743BA-C05F-EB40-BAE5-D79CB99E4CC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1B3B9B7E-266C-3D48-AA12-71C3AD31A71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90DADD1-08B4-1B40-AA88-664757477D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3D2CD3C-773D-7042-B8EB-40FFCC1A536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5058" name="Freeform 2"/>
          <p:cNvSpPr>
            <a:spLocks/>
          </p:cNvSpPr>
          <p:nvPr/>
        </p:nvSpPr>
        <p:spPr bwMode="auto">
          <a:xfrm rot="-3172564">
            <a:off x="7778751" y="-15875"/>
            <a:ext cx="1162050" cy="2085975"/>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02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506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Comic Sans MS" pitchFamily="-107" charset="0"/>
              </a:defRPr>
            </a:lvl1pPr>
          </a:lstStyle>
          <a:p>
            <a:pPr>
              <a:defRPr/>
            </a:pPr>
            <a:endParaRPr lang="en-US"/>
          </a:p>
        </p:txBody>
      </p:sp>
      <p:sp>
        <p:nvSpPr>
          <p:cNvPr id="4506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Comic Sans MS" pitchFamily="-107" charset="0"/>
              </a:defRPr>
            </a:lvl1pPr>
          </a:lstStyle>
          <a:p>
            <a:pPr>
              <a:defRPr/>
            </a:pPr>
            <a:endParaRPr lang="en-US"/>
          </a:p>
        </p:txBody>
      </p:sp>
      <p:sp>
        <p:nvSpPr>
          <p:cNvPr id="4506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Comic Sans MS" pitchFamily="-107" charset="0"/>
              </a:defRPr>
            </a:lvl1pPr>
          </a:lstStyle>
          <a:p>
            <a:pPr>
              <a:defRPr/>
            </a:pPr>
            <a:fld id="{583DEDAC-E8CE-0B46-AB1A-BAD5308E0CBC}" type="slidenum">
              <a:rPr lang="en-US"/>
              <a:pPr>
                <a:defRPr/>
              </a:pPr>
              <a:t>‹#›</a:t>
            </a:fld>
            <a:endParaRPr lang="en-US"/>
          </a:p>
        </p:txBody>
      </p:sp>
      <p:sp>
        <p:nvSpPr>
          <p:cNvPr id="45064" name="Freeform 8"/>
          <p:cNvSpPr>
            <a:spLocks/>
          </p:cNvSpPr>
          <p:nvPr/>
        </p:nvSpPr>
        <p:spPr bwMode="auto">
          <a:xfrm rot="-3172564">
            <a:off x="7866063" y="23813"/>
            <a:ext cx="1165225" cy="2098675"/>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34" name="Group 10"/>
          <p:cNvGrpSpPr>
            <a:grpSpLocks/>
          </p:cNvGrpSpPr>
          <p:nvPr/>
        </p:nvGrpSpPr>
        <p:grpSpPr bwMode="auto">
          <a:xfrm>
            <a:off x="7938" y="5540375"/>
            <a:ext cx="1784350" cy="1246188"/>
            <a:chOff x="5" y="3490"/>
            <a:chExt cx="1124" cy="785"/>
          </a:xfrm>
        </p:grpSpPr>
        <p:sp>
          <p:nvSpPr>
            <p:cNvPr id="4506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4507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sp>
            <p:nvSpPr>
              <p:cNvPr id="4508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65" name="Group 28"/>
              <p:cNvGrpSpPr>
                <a:grpSpLocks/>
              </p:cNvGrpSpPr>
              <p:nvPr userDrawn="1"/>
            </p:nvGrpSpPr>
            <p:grpSpPr bwMode="auto">
              <a:xfrm>
                <a:off x="5" y="3490"/>
                <a:ext cx="1124" cy="678"/>
                <a:chOff x="5" y="3490"/>
                <a:chExt cx="1124" cy="678"/>
              </a:xfrm>
            </p:grpSpPr>
            <p:sp>
              <p:nvSpPr>
                <p:cNvPr id="4508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4509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nvGrpSpPr>
          <p:cNvPr id="1036" name="Group 40"/>
          <p:cNvGrpSpPr>
            <a:grpSpLocks/>
          </p:cNvGrpSpPr>
          <p:nvPr/>
        </p:nvGrpSpPr>
        <p:grpSpPr bwMode="auto">
          <a:xfrm>
            <a:off x="7319963"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4509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40" name="Group 43"/>
              <p:cNvGrpSpPr>
                <a:grpSpLocks/>
              </p:cNvGrpSpPr>
              <p:nvPr userDrawn="1"/>
            </p:nvGrpSpPr>
            <p:grpSpPr bwMode="auto">
              <a:xfrm>
                <a:off x="4610" y="57"/>
                <a:ext cx="1344" cy="985"/>
                <a:chOff x="4610" y="57"/>
                <a:chExt cx="1344" cy="985"/>
              </a:xfrm>
            </p:grpSpPr>
            <p:sp>
              <p:nvSpPr>
                <p:cNvPr id="4510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1" name="Freeform 45"/>
                <p:cNvSpPr>
                  <a:spLocks/>
                </p:cNvSpPr>
                <p:nvPr userDrawn="1"/>
              </p:nvSpPr>
              <p:spPr bwMode="auto">
                <a:xfrm rot="-3172564">
                  <a:off x="5049" y="327"/>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2" name="Freeform 46"/>
                <p:cNvSpPr>
                  <a:spLocks/>
                </p:cNvSpPr>
                <p:nvPr userDrawn="1"/>
              </p:nvSpPr>
              <p:spPr bwMode="auto">
                <a:xfrm rot="-3172564">
                  <a:off x="4859" y="177"/>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4" name="Freeform 48"/>
                <p:cNvSpPr>
                  <a:spLocks/>
                </p:cNvSpPr>
                <p:nvPr userDrawn="1"/>
              </p:nvSpPr>
              <p:spPr bwMode="auto">
                <a:xfrm rot="-3172564">
                  <a:off x="5297" y="892"/>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5" name="Freeform 49"/>
                <p:cNvSpPr>
                  <a:spLocks/>
                </p:cNvSpPr>
                <p:nvPr userDrawn="1"/>
              </p:nvSpPr>
              <p:spPr bwMode="auto">
                <a:xfrm rot="-3172564">
                  <a:off x="5253" y="801"/>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7" name="Freeform 51"/>
                <p:cNvSpPr>
                  <a:spLocks/>
                </p:cNvSpPr>
                <p:nvPr userDrawn="1"/>
              </p:nvSpPr>
              <p:spPr bwMode="auto">
                <a:xfrm rot="-3172564">
                  <a:off x="4951" y="137"/>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sp>
          <p:nvSpPr>
            <p:cNvPr id="4510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prstTxWarp prst="textNoShape">
                <a:avLst/>
              </a:prstTxWarp>
            </a:bodyPr>
            <a:lstStyle/>
            <a:p>
              <a:pPr>
                <a:defRPr/>
              </a:pPr>
              <a:endParaRPr lang="en-US">
                <a:latin typeface="Comic Sans MS" pitchFamily="-107" charset="0"/>
              </a:endParaRPr>
            </a:p>
          </p:txBody>
        </p:sp>
      </p:grpSp>
    </p:spTree>
  </p:cSld>
  <p:clrMap bg1="lt1" tx1="dk1" bg2="lt2" tx2="dk2" accent1="accent1" accent2="accent2" accent3="accent3" accent4="accent4" accent5="accent5" accent6="accent6" hlink="hlink" folHlink="folHlink"/>
  <p:sldLayoutIdLst>
    <p:sldLayoutId id="2147483740"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xStyles>
    <p:titleStyle>
      <a:lvl1pPr algn="ctr" rtl="0" eaLnBrk="0" fontAlgn="base" hangingPunct="0">
        <a:spcBef>
          <a:spcPct val="0"/>
        </a:spcBef>
        <a:spcAft>
          <a:spcPct val="0"/>
        </a:spcAft>
        <a:defRPr sz="4400">
          <a:solidFill>
            <a:schemeClr val="tx1"/>
          </a:solidFill>
          <a:latin typeface="+mj-lt"/>
          <a:ea typeface="ＭＳ Ｐゴシック" pitchFamily="27" charset="-128"/>
          <a:cs typeface="ＭＳ Ｐゴシック" pitchFamily="27" charset="-128"/>
        </a:defRPr>
      </a:lvl1pPr>
      <a:lvl2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2pPr>
      <a:lvl3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3pPr>
      <a:lvl4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4pPr>
      <a:lvl5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5pPr>
      <a:lvl6pPr marL="457200" algn="ctr" rtl="0" fontAlgn="base">
        <a:spcBef>
          <a:spcPct val="0"/>
        </a:spcBef>
        <a:spcAft>
          <a:spcPct val="0"/>
        </a:spcAft>
        <a:defRPr sz="4400">
          <a:solidFill>
            <a:schemeClr val="tx1"/>
          </a:solidFill>
          <a:latin typeface="Comic Sans MS" pitchFamily="-107" charset="0"/>
        </a:defRPr>
      </a:lvl6pPr>
      <a:lvl7pPr marL="914400" algn="ctr" rtl="0" fontAlgn="base">
        <a:spcBef>
          <a:spcPct val="0"/>
        </a:spcBef>
        <a:spcAft>
          <a:spcPct val="0"/>
        </a:spcAft>
        <a:defRPr sz="4400">
          <a:solidFill>
            <a:schemeClr val="tx1"/>
          </a:solidFill>
          <a:latin typeface="Comic Sans MS" pitchFamily="-107" charset="0"/>
        </a:defRPr>
      </a:lvl7pPr>
      <a:lvl8pPr marL="1371600" algn="ctr" rtl="0" fontAlgn="base">
        <a:spcBef>
          <a:spcPct val="0"/>
        </a:spcBef>
        <a:spcAft>
          <a:spcPct val="0"/>
        </a:spcAft>
        <a:defRPr sz="4400">
          <a:solidFill>
            <a:schemeClr val="tx1"/>
          </a:solidFill>
          <a:latin typeface="Comic Sans MS" pitchFamily="-107" charset="0"/>
        </a:defRPr>
      </a:lvl8pPr>
      <a:lvl9pPr marL="1828800" algn="ctr" rtl="0" fontAlgn="base">
        <a:spcBef>
          <a:spcPct val="0"/>
        </a:spcBef>
        <a:spcAft>
          <a:spcPct val="0"/>
        </a:spcAft>
        <a:defRPr sz="4400">
          <a:solidFill>
            <a:schemeClr val="tx1"/>
          </a:solidFill>
          <a:latin typeface="Comic Sans MS" pitchFamily="-107"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7" charset="-128"/>
          <a:cs typeface="ＭＳ Ｐゴシック" pitchFamily="27"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7"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7"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7"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1524000" y="2514600"/>
            <a:ext cx="6400800" cy="2273300"/>
          </a:xfrm>
        </p:spPr>
        <p:txBody>
          <a:bodyPr/>
          <a:lstStyle/>
          <a:p>
            <a:pPr eaLnBrk="1" hangingPunct="1">
              <a:defRPr/>
            </a:pPr>
            <a:r>
              <a:rPr lang="en-US" dirty="0" smtClean="0">
                <a:ea typeface="+mj-ea"/>
                <a:cs typeface="+mj-cs"/>
              </a:rPr>
              <a:t>Choosing and Introducing Words for Explicit Vocabulary Instruction</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0"/>
            <a:ext cx="7010400" cy="1295400"/>
          </a:xfrm>
        </p:spPr>
        <p:txBody>
          <a:bodyPr/>
          <a:lstStyle/>
          <a:p>
            <a:pPr eaLnBrk="1" hangingPunct="1"/>
            <a:r>
              <a:rPr lang="en-US" sz="3200" b="1" dirty="0">
                <a:ea typeface="ＭＳ Ｐゴシック" charset="-128"/>
                <a:cs typeface="ＭＳ Ｐゴシック" charset="-128"/>
              </a:rPr>
              <a:t>Conditions</a:t>
            </a:r>
            <a:r>
              <a:rPr lang="en-US" sz="3200" b="1" dirty="0" smtClean="0">
                <a:ea typeface="ＭＳ Ｐゴシック" charset="-128"/>
                <a:cs typeface="ＭＳ Ｐゴシック" charset="-128"/>
              </a:rPr>
              <a:t> (and problems) for </a:t>
            </a:r>
            <a:r>
              <a:rPr lang="en-US" sz="3200" b="1" dirty="0">
                <a:ea typeface="ＭＳ Ｐゴシック" charset="-128"/>
                <a:cs typeface="ＭＳ Ｐゴシック" charset="-128"/>
              </a:rPr>
              <a:t>learning words from context</a:t>
            </a:r>
            <a:endParaRPr lang="en-US" sz="3200" dirty="0">
              <a:ea typeface="ＭＳ Ｐゴシック" charset="-128"/>
              <a:cs typeface="ＭＳ Ｐゴシック" charset="-128"/>
            </a:endParaRPr>
          </a:p>
        </p:txBody>
      </p:sp>
      <p:sp>
        <p:nvSpPr>
          <p:cNvPr id="31747" name="Rectangle 3"/>
          <p:cNvSpPr>
            <a:spLocks noGrp="1" noChangeArrowheads="1"/>
          </p:cNvSpPr>
          <p:nvPr>
            <p:ph type="body" idx="1"/>
          </p:nvPr>
        </p:nvSpPr>
        <p:spPr>
          <a:xfrm>
            <a:off x="685800" y="1371600"/>
            <a:ext cx="7696200" cy="4114800"/>
          </a:xfrm>
        </p:spPr>
        <p:txBody>
          <a:bodyPr/>
          <a:lstStyle/>
          <a:p>
            <a:pPr eaLnBrk="1" hangingPunct="1">
              <a:lnSpc>
                <a:spcPct val="90000"/>
              </a:lnSpc>
            </a:pPr>
            <a:r>
              <a:rPr lang="en-US" sz="2800" dirty="0" smtClean="0">
                <a:ea typeface="ＭＳ Ｐゴシック" charset="-128"/>
                <a:cs typeface="ＭＳ Ｐゴシック" charset="-128"/>
              </a:rPr>
              <a:t>READ WIDELY TO encounter lots of NEW WORDS</a:t>
            </a:r>
          </a:p>
          <a:p>
            <a:pPr lvl="1" eaLnBrk="1" hangingPunct="1">
              <a:lnSpc>
                <a:spcPct val="90000"/>
              </a:lnSpc>
            </a:pPr>
            <a:r>
              <a:rPr lang="en-US" dirty="0" smtClean="0"/>
              <a:t>But…many students who in need of vocabulary development don’t read widely, or they don’t read books that include words with which they are unfamiliar</a:t>
            </a:r>
          </a:p>
          <a:p>
            <a:pPr eaLnBrk="1" hangingPunct="1">
              <a:lnSpc>
                <a:spcPct val="90000"/>
              </a:lnSpc>
            </a:pPr>
            <a:r>
              <a:rPr lang="en-US" sz="2800" dirty="0" smtClean="0">
                <a:ea typeface="ＭＳ Ｐゴシック" charset="-128"/>
                <a:cs typeface="ＭＳ Ｐゴシック" charset="-128"/>
              </a:rPr>
              <a:t>STUDENTS MUST HAVE SKILLS </a:t>
            </a:r>
            <a:r>
              <a:rPr lang="en-US" sz="2800" b="1" dirty="0" smtClean="0">
                <a:ea typeface="ＭＳ Ｐゴシック" charset="-128"/>
                <a:cs typeface="ＭＳ Ｐゴシック" charset="-128"/>
              </a:rPr>
              <a:t>to infer meanings of words from context</a:t>
            </a:r>
          </a:p>
          <a:p>
            <a:pPr lvl="1" eaLnBrk="1" hangingPunct="1">
              <a:lnSpc>
                <a:spcPct val="90000"/>
              </a:lnSpc>
            </a:pPr>
            <a:r>
              <a:rPr lang="en-US" dirty="0" smtClean="0"/>
              <a:t>But…many students who in need of</a:t>
            </a:r>
            <a:br>
              <a:rPr lang="en-US" dirty="0" smtClean="0"/>
            </a:br>
            <a:r>
              <a:rPr lang="en-US" dirty="0" smtClean="0"/>
              <a:t>    vocabulary development are less able</a:t>
            </a:r>
            <a:br>
              <a:rPr lang="en-US" dirty="0" smtClean="0"/>
            </a:br>
            <a:r>
              <a:rPr lang="en-US" dirty="0" smtClean="0"/>
              <a:t>    to derive information from context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0"/>
            <a:ext cx="7772400" cy="1600200"/>
          </a:xfrm>
        </p:spPr>
        <p:txBody>
          <a:bodyPr/>
          <a:lstStyle/>
          <a:p>
            <a:r>
              <a:rPr lang="en-US" smtClean="0">
                <a:ea typeface="ＭＳ Ｐゴシック" charset="-128"/>
                <a:cs typeface="ＭＳ Ｐゴシック" charset="-128"/>
              </a:rPr>
              <a:t>How helpful are </a:t>
            </a:r>
            <a:br>
              <a:rPr lang="en-US" smtClean="0">
                <a:ea typeface="ＭＳ Ｐゴシック" charset="-128"/>
                <a:cs typeface="ＭＳ Ｐゴシック" charset="-128"/>
              </a:rPr>
            </a:br>
            <a:r>
              <a:rPr lang="en-US" smtClean="0">
                <a:ea typeface="ＭＳ Ｐゴシック" charset="-128"/>
                <a:cs typeface="ＭＳ Ｐゴシック" charset="-128"/>
              </a:rPr>
              <a:t>context clues? It depends… </a:t>
            </a:r>
          </a:p>
        </p:txBody>
      </p:sp>
      <p:sp>
        <p:nvSpPr>
          <p:cNvPr id="33795" name="Content Placeholder 2"/>
          <p:cNvSpPr>
            <a:spLocks noGrp="1"/>
          </p:cNvSpPr>
          <p:nvPr>
            <p:ph idx="1"/>
          </p:nvPr>
        </p:nvSpPr>
        <p:spPr>
          <a:xfrm>
            <a:off x="685800" y="1828800"/>
            <a:ext cx="8229600" cy="3657600"/>
          </a:xfrm>
        </p:spPr>
        <p:txBody>
          <a:bodyPr/>
          <a:lstStyle/>
          <a:p>
            <a:r>
              <a:rPr lang="en-US" b="1" smtClean="0">
                <a:ea typeface="ＭＳ Ｐゴシック" charset="-128"/>
                <a:cs typeface="ＭＳ Ｐゴシック" charset="-128"/>
              </a:rPr>
              <a:t>Directive contexts</a:t>
            </a:r>
            <a:r>
              <a:rPr lang="en-US" smtClean="0">
                <a:ea typeface="ＭＳ Ｐゴシック" charset="-128"/>
                <a:cs typeface="ＭＳ Ｐゴシック" charset="-128"/>
              </a:rPr>
              <a:t>: likely to lead to correct inference about meaning (86%)</a:t>
            </a:r>
          </a:p>
          <a:p>
            <a:pPr lvl="1"/>
            <a:r>
              <a:rPr lang="en-US" smtClean="0"/>
              <a:t>Nora grew smaller and smaller and finally </a:t>
            </a:r>
            <a:r>
              <a:rPr lang="en-US" b="1" smtClean="0"/>
              <a:t>vanished</a:t>
            </a:r>
            <a:r>
              <a:rPr lang="en-US" smtClean="0"/>
              <a:t>. (disappeared)</a:t>
            </a:r>
          </a:p>
          <a:p>
            <a:r>
              <a:rPr lang="en-US" b="1" smtClean="0">
                <a:ea typeface="ＭＳ Ｐゴシック" charset="-128"/>
                <a:cs typeface="ＭＳ Ｐゴシック" charset="-128"/>
              </a:rPr>
              <a:t>General contexts</a:t>
            </a:r>
            <a:r>
              <a:rPr lang="en-US" smtClean="0">
                <a:ea typeface="ＭＳ Ｐゴシック" charset="-128"/>
                <a:cs typeface="ＭＳ Ｐゴシック" charset="-128"/>
              </a:rPr>
              <a:t>: enough clues to infer general category of meaning (49%)</a:t>
            </a:r>
          </a:p>
          <a:p>
            <a:pPr lvl="1"/>
            <a:r>
              <a:rPr lang="en-US" smtClean="0"/>
              <a:t>Brian said morosely, “This miserable town will be the death of us!” (bad, negatively – but specifics are undefined)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0"/>
            <a:ext cx="7772400" cy="1600200"/>
          </a:xfrm>
        </p:spPr>
        <p:txBody>
          <a:bodyPr/>
          <a:lstStyle/>
          <a:p>
            <a:r>
              <a:rPr lang="en-US" smtClean="0">
                <a:ea typeface="ＭＳ Ｐゴシック" charset="-128"/>
                <a:cs typeface="ＭＳ Ｐゴシック" charset="-128"/>
              </a:rPr>
              <a:t>How helpful are </a:t>
            </a:r>
            <a:br>
              <a:rPr lang="en-US" smtClean="0">
                <a:ea typeface="ＭＳ Ｐゴシック" charset="-128"/>
                <a:cs typeface="ＭＳ Ｐゴシック" charset="-128"/>
              </a:rPr>
            </a:br>
            <a:r>
              <a:rPr lang="en-US" smtClean="0">
                <a:ea typeface="ＭＳ Ｐゴシック" charset="-128"/>
                <a:cs typeface="ＭＳ Ｐゴシック" charset="-128"/>
              </a:rPr>
              <a:t>context clues? It depends… </a:t>
            </a:r>
          </a:p>
        </p:txBody>
      </p:sp>
      <p:sp>
        <p:nvSpPr>
          <p:cNvPr id="34819" name="Content Placeholder 2"/>
          <p:cNvSpPr>
            <a:spLocks noGrp="1"/>
          </p:cNvSpPr>
          <p:nvPr>
            <p:ph idx="1"/>
          </p:nvPr>
        </p:nvSpPr>
        <p:spPr>
          <a:xfrm>
            <a:off x="685800" y="1828800"/>
            <a:ext cx="8001000" cy="3657600"/>
          </a:xfrm>
        </p:spPr>
        <p:txBody>
          <a:bodyPr/>
          <a:lstStyle/>
          <a:p>
            <a:r>
              <a:rPr lang="en-US" b="1" smtClean="0">
                <a:ea typeface="ＭＳ Ｐゴシック" charset="-128"/>
                <a:cs typeface="ＭＳ Ｐゴシック" charset="-128"/>
              </a:rPr>
              <a:t>Non-Directive contexts</a:t>
            </a:r>
            <a:r>
              <a:rPr lang="en-US" smtClean="0">
                <a:ea typeface="ＭＳ Ｐゴシック" charset="-128"/>
                <a:cs typeface="ＭＳ Ｐゴシック" charset="-128"/>
              </a:rPr>
              <a:t>: (27%) little assistance in helping to define meaning</a:t>
            </a:r>
          </a:p>
          <a:p>
            <a:pPr lvl="1"/>
            <a:r>
              <a:rPr lang="en-US" smtClean="0"/>
              <a:t>Freddy look at the team members. Each looked more </a:t>
            </a:r>
            <a:r>
              <a:rPr lang="en-US" b="1" i="1" smtClean="0"/>
              <a:t>hapless </a:t>
            </a:r>
            <a:r>
              <a:rPr lang="en-US" smtClean="0"/>
              <a:t>than the next. (Happy? Untrained?  But descriptive…) </a:t>
            </a:r>
          </a:p>
          <a:p>
            <a:r>
              <a:rPr lang="en-US" b="1" smtClean="0">
                <a:ea typeface="ＭＳ Ｐゴシック" charset="-128"/>
                <a:cs typeface="ＭＳ Ｐゴシック" charset="-128"/>
              </a:rPr>
              <a:t>Misdirective contexts</a:t>
            </a:r>
            <a:r>
              <a:rPr lang="en-US" smtClean="0">
                <a:ea typeface="ＭＳ Ｐゴシック" charset="-128"/>
                <a:cs typeface="ＭＳ Ｐゴシック" charset="-128"/>
              </a:rPr>
              <a:t>: direct to incorrect meaning of word (3%) </a:t>
            </a:r>
          </a:p>
          <a:p>
            <a:pPr lvl="1"/>
            <a:r>
              <a:rPr lang="en-US" smtClean="0"/>
              <a:t>    John was </a:t>
            </a:r>
            <a:r>
              <a:rPr lang="en-US" b="1" i="1" smtClean="0"/>
              <a:t>exhilarated </a:t>
            </a:r>
            <a:r>
              <a:rPr lang="en-US" smtClean="0"/>
              <a:t>after his first</a:t>
            </a:r>
            <a:br>
              <a:rPr lang="en-US" smtClean="0"/>
            </a:br>
            <a:r>
              <a:rPr lang="en-US" smtClean="0"/>
              <a:t>    experience mountain climbing.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a:ea typeface="ＭＳ Ｐゴシック" charset="-128"/>
                <a:cs typeface="ＭＳ Ｐゴシック" charset="-128"/>
              </a:rPr>
              <a:t>The biggest challenge…</a:t>
            </a:r>
          </a:p>
        </p:txBody>
      </p:sp>
      <p:sp>
        <p:nvSpPr>
          <p:cNvPr id="36867" name="Rectangle 3"/>
          <p:cNvSpPr>
            <a:spLocks noGrp="1" noChangeArrowheads="1"/>
          </p:cNvSpPr>
          <p:nvPr>
            <p:ph type="body" idx="1"/>
          </p:nvPr>
        </p:nvSpPr>
        <p:spPr>
          <a:xfrm>
            <a:off x="685800" y="2133600"/>
            <a:ext cx="7696200" cy="3657600"/>
          </a:xfrm>
        </p:spPr>
        <p:txBody>
          <a:bodyPr/>
          <a:lstStyle/>
          <a:p>
            <a:pPr eaLnBrk="1" hangingPunct="1"/>
            <a:r>
              <a:rPr lang="en-US" dirty="0">
                <a:ea typeface="ＭＳ Ｐゴシック" charset="-128"/>
                <a:cs typeface="ＭＳ Ｐゴシック" charset="-128"/>
              </a:rPr>
              <a:t>There are too many words to teach!</a:t>
            </a:r>
          </a:p>
          <a:p>
            <a:pPr lvl="1" eaLnBrk="1" hangingPunct="1"/>
            <a:r>
              <a:rPr lang="en-US" dirty="0"/>
              <a:t>Students encounter so many new words in reading, how could we teach them all?</a:t>
            </a:r>
          </a:p>
          <a:p>
            <a:pPr lvl="2" eaLnBrk="1" hangingPunct="1"/>
            <a:r>
              <a:rPr lang="en-US" dirty="0">
                <a:ea typeface="ＭＳ Ｐゴシック" charset="-128"/>
              </a:rPr>
              <a:t>Not all words need attention</a:t>
            </a:r>
          </a:p>
          <a:p>
            <a:pPr lvl="2" eaLnBrk="1" hangingPunct="1"/>
            <a:r>
              <a:rPr lang="en-US" dirty="0">
                <a:ea typeface="ＭＳ Ｐゴシック" charset="-128"/>
              </a:rPr>
              <a:t>Not all words should be treated </a:t>
            </a:r>
            <a:r>
              <a:rPr lang="en-US" dirty="0" smtClean="0">
                <a:ea typeface="ＭＳ Ｐゴシック" charset="-128"/>
              </a:rPr>
              <a:t>equally</a:t>
            </a:r>
          </a:p>
          <a:p>
            <a:pPr eaLnBrk="1" hangingPunct="1"/>
            <a:r>
              <a:rPr lang="en-US" dirty="0" smtClean="0">
                <a:ea typeface="ＭＳ Ｐゴシック" charset="-128"/>
              </a:rPr>
              <a:t>According to Beck &amp; </a:t>
            </a:r>
            <a:r>
              <a:rPr lang="en-US" dirty="0" err="1" smtClean="0">
                <a:ea typeface="ＭＳ Ｐゴシック" charset="-128"/>
              </a:rPr>
              <a:t>McKeown</a:t>
            </a:r>
            <a:r>
              <a:rPr lang="en-US" dirty="0" smtClean="0">
                <a:ea typeface="ＭＳ Ｐゴシック" charset="-128"/>
              </a:rPr>
              <a:t>, what types of words need attention and</a:t>
            </a:r>
            <a:br>
              <a:rPr lang="en-US" dirty="0" smtClean="0">
                <a:ea typeface="ＭＳ Ｐゴシック" charset="-128"/>
              </a:rPr>
            </a:br>
            <a:r>
              <a:rPr lang="en-US" dirty="0" smtClean="0">
                <a:ea typeface="ＭＳ Ｐゴシック" charset="-128"/>
              </a:rPr>
              <a:t>       which can we “ignore”?  </a:t>
            </a:r>
          </a:p>
          <a:p>
            <a:pPr lvl="2" eaLnBrk="1" hangingPunct="1"/>
            <a:endParaRPr lang="en-US" dirty="0">
              <a:ea typeface="ＭＳ Ｐゴシック"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b="1">
                <a:ea typeface="ＭＳ Ｐゴシック" charset="-128"/>
                <a:cs typeface="ＭＳ Ｐゴシック" charset="-128"/>
              </a:rPr>
              <a:t>Choosing words to teach</a:t>
            </a:r>
            <a:endParaRPr lang="en-US">
              <a:ea typeface="ＭＳ Ｐゴシック" charset="-128"/>
              <a:cs typeface="ＭＳ Ｐゴシック" charset="-128"/>
            </a:endParaRPr>
          </a:p>
        </p:txBody>
      </p:sp>
      <p:sp>
        <p:nvSpPr>
          <p:cNvPr id="38915" name="Rectangle 3"/>
          <p:cNvSpPr>
            <a:spLocks noGrp="1" noChangeArrowheads="1"/>
          </p:cNvSpPr>
          <p:nvPr>
            <p:ph type="body" idx="1"/>
          </p:nvPr>
        </p:nvSpPr>
        <p:spPr/>
        <p:txBody>
          <a:bodyPr/>
          <a:lstStyle/>
          <a:p>
            <a:pPr eaLnBrk="1" hangingPunct="1"/>
            <a:r>
              <a:rPr lang="en-US" dirty="0" smtClean="0">
                <a:ea typeface="ＭＳ Ｐゴシック" charset="-128"/>
                <a:cs typeface="ＭＳ Ｐゴシック" charset="-128"/>
              </a:rPr>
              <a:t>Should you choose…</a:t>
            </a:r>
          </a:p>
          <a:p>
            <a:pPr eaLnBrk="1" hangingPunct="1"/>
            <a:r>
              <a:rPr lang="en-US" u="sng" dirty="0" smtClean="0">
                <a:ea typeface="ＭＳ Ｐゴシック" charset="-128"/>
                <a:cs typeface="ＭＳ Ｐゴシック" charset="-128"/>
              </a:rPr>
              <a:t>Tier </a:t>
            </a:r>
            <a:r>
              <a:rPr lang="en-US" u="sng" dirty="0">
                <a:ea typeface="ＭＳ Ｐゴシック" charset="-128"/>
                <a:cs typeface="ＭＳ Ｐゴシック" charset="-128"/>
              </a:rPr>
              <a:t>One</a:t>
            </a:r>
            <a:r>
              <a:rPr lang="en-US" dirty="0">
                <a:ea typeface="ＭＳ Ｐゴシック" charset="-128"/>
                <a:cs typeface="ＭＳ Ｐゴシック" charset="-128"/>
              </a:rPr>
              <a:t> </a:t>
            </a:r>
            <a:r>
              <a:rPr lang="en-US" dirty="0" smtClean="0">
                <a:ea typeface="ＭＳ Ｐゴシック" charset="-128"/>
                <a:cs typeface="ＭＳ Ｐゴシック" charset="-128"/>
              </a:rPr>
              <a:t>words?  </a:t>
            </a:r>
            <a:r>
              <a:rPr lang="en-US" dirty="0">
                <a:ea typeface="ＭＳ Ｐゴシック" charset="-128"/>
                <a:cs typeface="ＭＳ Ｐゴシック" charset="-128"/>
              </a:rPr>
              <a:t>Most basic words, rarely require instruction (cake, street, walk, jump)</a:t>
            </a:r>
          </a:p>
          <a:p>
            <a:pPr eaLnBrk="1" hangingPunct="1"/>
            <a:r>
              <a:rPr lang="en-US" u="sng" dirty="0">
                <a:ea typeface="ＭＳ Ｐゴシック" charset="-128"/>
                <a:cs typeface="ＭＳ Ｐゴシック" charset="-128"/>
              </a:rPr>
              <a:t>Tier Three</a:t>
            </a:r>
            <a:r>
              <a:rPr lang="en-US" dirty="0">
                <a:ea typeface="ＭＳ Ｐゴシック" charset="-128"/>
                <a:cs typeface="ＭＳ Ｐゴシック" charset="-128"/>
              </a:rPr>
              <a:t> </a:t>
            </a:r>
            <a:r>
              <a:rPr lang="en-US" dirty="0" smtClean="0">
                <a:ea typeface="ＭＳ Ｐゴシック" charset="-128"/>
                <a:cs typeface="ＭＳ Ｐゴシック" charset="-128"/>
              </a:rPr>
              <a:t>words? </a:t>
            </a:r>
            <a:r>
              <a:rPr lang="en-US" dirty="0">
                <a:ea typeface="ＭＳ Ｐゴシック" charset="-128"/>
                <a:cs typeface="ＭＳ Ｐゴシック" charset="-128"/>
              </a:rPr>
              <a:t>Words that are low frequency, or are domain specific (isotope, woof, peninsula), probably learned best when needed in content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152400"/>
            <a:ext cx="6870700" cy="1219200"/>
          </a:xfrm>
        </p:spPr>
        <p:txBody>
          <a:bodyPr/>
          <a:lstStyle/>
          <a:p>
            <a:pPr eaLnBrk="1" hangingPunct="1"/>
            <a:r>
              <a:rPr lang="en-US" b="1" dirty="0">
                <a:ea typeface="ＭＳ Ｐゴシック" charset="-128"/>
                <a:cs typeface="ＭＳ Ｐゴシック" charset="-128"/>
              </a:rPr>
              <a:t>Tier Two </a:t>
            </a:r>
            <a:r>
              <a:rPr lang="en-US" b="1" dirty="0" smtClean="0">
                <a:ea typeface="ＭＳ Ｐゴシック" charset="-128"/>
                <a:cs typeface="ＭＳ Ｐゴシック" charset="-128"/>
              </a:rPr>
              <a:t>words?</a:t>
            </a:r>
            <a:endParaRPr lang="en-US" dirty="0">
              <a:ea typeface="ＭＳ Ｐゴシック" charset="-128"/>
              <a:cs typeface="ＭＳ Ｐゴシック" charset="-128"/>
            </a:endParaRPr>
          </a:p>
        </p:txBody>
      </p:sp>
      <p:sp>
        <p:nvSpPr>
          <p:cNvPr id="40963" name="Rectangle 3"/>
          <p:cNvSpPr>
            <a:spLocks noGrp="1" noChangeArrowheads="1"/>
          </p:cNvSpPr>
          <p:nvPr>
            <p:ph type="body" idx="1"/>
          </p:nvPr>
        </p:nvSpPr>
        <p:spPr>
          <a:xfrm>
            <a:off x="685800" y="1828800"/>
            <a:ext cx="7848600" cy="3657600"/>
          </a:xfrm>
        </p:spPr>
        <p:txBody>
          <a:bodyPr/>
          <a:lstStyle/>
          <a:p>
            <a:pPr eaLnBrk="1" hangingPunct="1">
              <a:lnSpc>
                <a:spcPct val="90000"/>
              </a:lnSpc>
            </a:pPr>
            <a:r>
              <a:rPr lang="en-US" sz="2400" dirty="0">
                <a:ea typeface="ＭＳ Ｐゴシック" charset="-128"/>
                <a:cs typeface="ＭＳ Ｐゴシック" charset="-128"/>
              </a:rPr>
              <a:t>High frequency words for mature language users</a:t>
            </a:r>
          </a:p>
          <a:p>
            <a:pPr eaLnBrk="1" hangingPunct="1">
              <a:lnSpc>
                <a:spcPct val="90000"/>
              </a:lnSpc>
            </a:pPr>
            <a:r>
              <a:rPr lang="en-US" sz="2400" dirty="0">
                <a:ea typeface="ＭＳ Ｐゴシック" charset="-128"/>
                <a:cs typeface="ＭＳ Ｐゴシック" charset="-128"/>
              </a:rPr>
              <a:t>Words that would be </a:t>
            </a:r>
            <a:r>
              <a:rPr lang="en-US" sz="2400" b="1" dirty="0">
                <a:ea typeface="ＭＳ Ｐゴシック" charset="-128"/>
                <a:cs typeface="ＭＳ Ｐゴシック" charset="-128"/>
              </a:rPr>
              <a:t>found across a variety of domains</a:t>
            </a:r>
            <a:endParaRPr lang="en-US" sz="2400" dirty="0">
              <a:ea typeface="ＭＳ Ｐゴシック" charset="-128"/>
              <a:cs typeface="ＭＳ Ｐゴシック" charset="-128"/>
            </a:endParaRPr>
          </a:p>
          <a:p>
            <a:pPr eaLnBrk="1" hangingPunct="1">
              <a:lnSpc>
                <a:spcPct val="90000"/>
              </a:lnSpc>
            </a:pPr>
            <a:r>
              <a:rPr lang="en-US" sz="2400" dirty="0">
                <a:ea typeface="ＭＳ Ｐゴシック" charset="-128"/>
                <a:cs typeface="ＭＳ Ｐゴシック" charset="-128"/>
              </a:rPr>
              <a:t>Words that </a:t>
            </a:r>
            <a:r>
              <a:rPr lang="en-US" sz="2400" b="1" dirty="0">
                <a:ea typeface="ＭＳ Ｐゴシック" charset="-128"/>
                <a:cs typeface="ＭＳ Ｐゴシック" charset="-128"/>
              </a:rPr>
              <a:t>can be worked with</a:t>
            </a:r>
            <a:r>
              <a:rPr lang="en-US" sz="2400" dirty="0">
                <a:ea typeface="ＭＳ Ｐゴシック" charset="-128"/>
                <a:cs typeface="ＭＳ Ｐゴシック" charset="-128"/>
              </a:rPr>
              <a:t> in a variety of ways so that students can build rich representations of them and their connections to other words and concepts</a:t>
            </a:r>
          </a:p>
          <a:p>
            <a:pPr eaLnBrk="1" hangingPunct="1">
              <a:lnSpc>
                <a:spcPct val="90000"/>
              </a:lnSpc>
            </a:pPr>
            <a:r>
              <a:rPr lang="en-US" sz="2400" dirty="0">
                <a:ea typeface="ＭＳ Ｐゴシック" charset="-128"/>
                <a:cs typeface="ＭＳ Ｐゴシック" charset="-128"/>
              </a:rPr>
              <a:t>Words for which students understand the general concept, but</a:t>
            </a:r>
            <a:r>
              <a:rPr lang="en-US" sz="2400" dirty="0" smtClean="0">
                <a:ea typeface="ＭＳ Ｐゴシック" charset="-128"/>
                <a:cs typeface="ＭＳ Ｐゴシック" charset="-128"/>
              </a:rPr>
              <a:t> their use would </a:t>
            </a:r>
            <a:r>
              <a:rPr lang="en-US" sz="2400" dirty="0">
                <a:ea typeface="ＭＳ Ｐゴシック" charset="-128"/>
                <a:cs typeface="ＭＳ Ｐゴシック" charset="-128"/>
              </a:rPr>
              <a:t>provide more </a:t>
            </a:r>
            <a:r>
              <a:rPr lang="en-US" sz="2400" dirty="0" smtClean="0">
                <a:ea typeface="ＭＳ Ｐゴシック" charset="-128"/>
                <a:cs typeface="ＭＳ Ｐゴシック" charset="-128"/>
              </a:rPr>
              <a:t>precision</a:t>
            </a:r>
          </a:p>
          <a:p>
            <a:pPr eaLnBrk="1" hangingPunct="1">
              <a:lnSpc>
                <a:spcPct val="90000"/>
              </a:lnSpc>
            </a:pPr>
            <a:r>
              <a:rPr lang="en-US" sz="2400" dirty="0" smtClean="0">
                <a:ea typeface="ＭＳ Ｐゴシック" charset="-128"/>
                <a:cs typeface="ＭＳ Ｐゴシック" charset="-128"/>
              </a:rPr>
              <a:t>  e.g</a:t>
            </a:r>
            <a:r>
              <a:rPr lang="en-US" sz="2400" dirty="0">
                <a:ea typeface="ＭＳ Ｐゴシック" charset="-128"/>
                <a:cs typeface="ＭＳ Ｐゴシック" charset="-128"/>
              </a:rPr>
              <a:t>. astonished, coincidence, absurd, scrumptious</a:t>
            </a:r>
          </a:p>
          <a:p>
            <a:pPr lvl="1" eaLnBrk="1" hangingPunct="1">
              <a:lnSpc>
                <a:spcPct val="90000"/>
              </a:lnSpc>
            </a:pPr>
            <a:r>
              <a:rPr lang="en-US" sz="2000" dirty="0"/>
              <a:t>        </a:t>
            </a:r>
            <a:r>
              <a:rPr lang="en-US" sz="2400" dirty="0"/>
              <a:t>Mad: frustrated, angry, disturbed …</a:t>
            </a:r>
            <a:r>
              <a:rPr lang="en-US" sz="2000" dirty="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ea typeface="ＭＳ Ｐゴシック" charset="-128"/>
                <a:cs typeface="ＭＳ Ｐゴシック" charset="-128"/>
              </a:rPr>
              <a:t>Words from </a:t>
            </a:r>
            <a:br>
              <a:rPr lang="en-US" dirty="0" smtClean="0">
                <a:ea typeface="ＭＳ Ｐゴシック" charset="-128"/>
                <a:cs typeface="ＭＳ Ｐゴシック" charset="-128"/>
              </a:rPr>
            </a:br>
            <a:r>
              <a:rPr lang="en-US" dirty="0" smtClean="0">
                <a:ea typeface="ＭＳ Ｐゴシック" charset="-128"/>
                <a:cs typeface="ＭＳ Ｐゴシック" charset="-128"/>
              </a:rPr>
              <a:t>Pictures of Hollis Woods</a:t>
            </a:r>
          </a:p>
        </p:txBody>
      </p:sp>
      <p:sp>
        <p:nvSpPr>
          <p:cNvPr id="43011" name="Content Placeholder 4"/>
          <p:cNvSpPr>
            <a:spLocks noGrp="1"/>
          </p:cNvSpPr>
          <p:nvPr>
            <p:ph idx="1"/>
          </p:nvPr>
        </p:nvSpPr>
        <p:spPr/>
        <p:txBody>
          <a:bodyPr/>
          <a:lstStyle/>
          <a:p>
            <a:r>
              <a:rPr lang="en-US" smtClean="0">
                <a:ea typeface="ＭＳ Ｐゴシック" charset="-128"/>
                <a:cs typeface="ＭＳ Ｐゴシック" charset="-128"/>
              </a:rPr>
              <a:t>Tier 1:</a:t>
            </a:r>
          </a:p>
          <a:p>
            <a:endParaRPr lang="en-US" smtClean="0">
              <a:ea typeface="ＭＳ Ｐゴシック" charset="-128"/>
              <a:cs typeface="ＭＳ Ｐゴシック" charset="-128"/>
            </a:endParaRPr>
          </a:p>
          <a:p>
            <a:r>
              <a:rPr lang="en-US" smtClean="0">
                <a:ea typeface="ＭＳ Ｐゴシック" charset="-128"/>
                <a:cs typeface="ＭＳ Ｐゴシック" charset="-128"/>
              </a:rPr>
              <a:t>Tier 2:</a:t>
            </a:r>
          </a:p>
          <a:p>
            <a:endParaRPr lang="en-US" smtClean="0">
              <a:ea typeface="ＭＳ Ｐゴシック" charset="-128"/>
              <a:cs typeface="ＭＳ Ｐゴシック" charset="-128"/>
            </a:endParaRPr>
          </a:p>
          <a:p>
            <a:r>
              <a:rPr lang="en-US" smtClean="0">
                <a:ea typeface="ＭＳ Ｐゴシック" charset="-128"/>
                <a:cs typeface="ＭＳ Ｐゴシック" charset="-128"/>
              </a:rPr>
              <a:t>Tier 3: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a:xfrm>
            <a:off x="838200" y="533400"/>
            <a:ext cx="6870700" cy="990600"/>
          </a:xfrm>
        </p:spPr>
        <p:txBody>
          <a:bodyPr/>
          <a:lstStyle/>
          <a:p>
            <a:r>
              <a:rPr lang="en-US" b="1" smtClean="0">
                <a:ea typeface="ＭＳ Ｐゴシック" charset="-128"/>
                <a:cs typeface="ＭＳ Ｐゴシック" charset="-128"/>
              </a:rPr>
              <a:t>Beck &amp; McKeown</a:t>
            </a:r>
            <a:br>
              <a:rPr lang="en-US" b="1" smtClean="0">
                <a:ea typeface="ＭＳ Ｐゴシック" charset="-128"/>
                <a:cs typeface="ＭＳ Ｐゴシック" charset="-128"/>
              </a:rPr>
            </a:br>
            <a:r>
              <a:rPr lang="en-US" b="1" smtClean="0">
                <a:ea typeface="ＭＳ Ｐゴシック" charset="-128"/>
                <a:cs typeface="ＭＳ Ｐゴシック" charset="-128"/>
              </a:rPr>
              <a:t>Teaching Vocabulary</a:t>
            </a:r>
          </a:p>
        </p:txBody>
      </p:sp>
      <p:sp>
        <p:nvSpPr>
          <p:cNvPr id="45059" name="Content Placeholder 2"/>
          <p:cNvSpPr>
            <a:spLocks noGrp="1"/>
          </p:cNvSpPr>
          <p:nvPr>
            <p:ph idx="1"/>
          </p:nvPr>
        </p:nvSpPr>
        <p:spPr>
          <a:xfrm>
            <a:off x="990600" y="1828800"/>
            <a:ext cx="7696200" cy="3657600"/>
          </a:xfrm>
        </p:spPr>
        <p:txBody>
          <a:bodyPr/>
          <a:lstStyle/>
          <a:p>
            <a:r>
              <a:rPr lang="en-US" dirty="0" smtClean="0">
                <a:ea typeface="ＭＳ Ｐゴシック" charset="-128"/>
                <a:cs typeface="ＭＳ Ｐゴシック" charset="-128"/>
              </a:rPr>
              <a:t>Start with instructional materials/books – choose words that are important for comprehension</a:t>
            </a:r>
          </a:p>
          <a:p>
            <a:pPr lvl="1"/>
            <a:r>
              <a:rPr lang="en-US" dirty="0" smtClean="0"/>
              <a:t>Multiple exposures (at least FIVE)</a:t>
            </a:r>
          </a:p>
          <a:p>
            <a:pPr lvl="1"/>
            <a:r>
              <a:rPr lang="en-US" dirty="0" smtClean="0"/>
              <a:t>Breadth of information </a:t>
            </a:r>
          </a:p>
          <a:p>
            <a:pPr lvl="1"/>
            <a:r>
              <a:rPr lang="en-US" dirty="0" smtClean="0"/>
              <a:t>Actively engage with the word by thinking and processing deeply</a:t>
            </a:r>
          </a:p>
          <a:p>
            <a:pPr lvl="1"/>
            <a:r>
              <a:rPr lang="en-US" dirty="0" smtClean="0"/>
              <a:t>       </a:t>
            </a:r>
            <a:r>
              <a:rPr lang="en-US" b="1" dirty="0" smtClean="0"/>
              <a:t>HOW DO WE DO THAT??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r>
              <a:rPr lang="en-US" dirty="0" smtClean="0">
                <a:ea typeface="+mj-ea"/>
                <a:cs typeface="+mj-cs"/>
              </a:rPr>
              <a:t>Student-Friendly Explanations</a:t>
            </a:r>
            <a:endParaRPr lang="en-US" dirty="0">
              <a:ea typeface="+mj-ea"/>
              <a:cs typeface="+mj-cs"/>
            </a:endParaRPr>
          </a:p>
        </p:txBody>
      </p:sp>
      <p:sp>
        <p:nvSpPr>
          <p:cNvPr id="117763" name="Rectangle 3"/>
          <p:cNvSpPr>
            <a:spLocks noGrp="1" noChangeArrowheads="1"/>
          </p:cNvSpPr>
          <p:nvPr>
            <p:ph type="subTitle" idx="1"/>
          </p:nvPr>
        </p:nvSpPr>
        <p:spPr/>
        <p:txBody>
          <a:bodyPr/>
          <a:lstStyle/>
          <a:p>
            <a:pPr eaLnBrk="1" hangingPunct="1">
              <a:defRPr/>
            </a:pPr>
            <a:r>
              <a:rPr lang="en-US" dirty="0" smtClean="0">
                <a:ea typeface="+mn-ea"/>
                <a:cs typeface="+mn-cs"/>
              </a:rPr>
              <a:t>Alternatives to the dictionary</a:t>
            </a:r>
            <a:endParaRPr lang="en-US" dirty="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7327900" cy="1600200"/>
          </a:xfrm>
        </p:spPr>
        <p:txBody>
          <a:bodyPr/>
          <a:lstStyle/>
          <a:p>
            <a:pPr eaLnBrk="1" hangingPunct="1"/>
            <a:r>
              <a:rPr lang="en-US" sz="3600" b="1" dirty="0" smtClean="0">
                <a:solidFill>
                  <a:srgbClr val="FF0000"/>
                </a:solidFill>
                <a:ea typeface="ＭＳ Ｐゴシック" charset="-128"/>
                <a:cs typeface="ＭＳ Ｐゴシック" charset="-128"/>
              </a:rPr>
              <a:t>Student</a:t>
            </a:r>
            <a:r>
              <a:rPr lang="en-US" sz="3600" b="1" dirty="0">
                <a:solidFill>
                  <a:srgbClr val="FF0000"/>
                </a:solidFill>
                <a:ea typeface="ＭＳ Ｐゴシック" charset="-128"/>
                <a:cs typeface="ＭＳ Ｐゴシック" charset="-128"/>
              </a:rPr>
              <a:t>-</a:t>
            </a:r>
            <a:r>
              <a:rPr lang="en-US" sz="3600" b="1" dirty="0" smtClean="0">
                <a:solidFill>
                  <a:srgbClr val="FF0000"/>
                </a:solidFill>
                <a:ea typeface="ＭＳ Ｐゴシック" charset="-128"/>
                <a:cs typeface="ＭＳ Ｐゴシック" charset="-128"/>
              </a:rPr>
              <a:t>Friendly Explanations </a:t>
            </a:r>
            <a:r>
              <a:rPr lang="en-US" sz="3600" b="1" dirty="0">
                <a:ea typeface="ＭＳ Ｐゴシック" charset="-128"/>
                <a:cs typeface="ＭＳ Ｐゴシック" charset="-128"/>
              </a:rPr>
              <a:t/>
            </a:r>
            <a:br>
              <a:rPr lang="en-US" sz="3600" b="1" dirty="0">
                <a:ea typeface="ＭＳ Ｐゴシック" charset="-128"/>
                <a:cs typeface="ＭＳ Ｐゴシック" charset="-128"/>
              </a:rPr>
            </a:br>
            <a:r>
              <a:rPr lang="en-US" sz="3600" b="1" dirty="0">
                <a:ea typeface="ＭＳ Ｐゴシック" charset="-128"/>
                <a:cs typeface="ＭＳ Ｐゴシック" charset="-128"/>
              </a:rPr>
              <a:t>Two Key Strategies</a:t>
            </a:r>
          </a:p>
        </p:txBody>
      </p:sp>
      <p:sp>
        <p:nvSpPr>
          <p:cNvPr id="56323" name="Rectangle 3"/>
          <p:cNvSpPr>
            <a:spLocks noGrp="1" noChangeArrowheads="1"/>
          </p:cNvSpPr>
          <p:nvPr>
            <p:ph type="body" idx="1"/>
          </p:nvPr>
        </p:nvSpPr>
        <p:spPr>
          <a:xfrm>
            <a:off x="685800" y="2438400"/>
            <a:ext cx="7696200" cy="3352800"/>
          </a:xfrm>
        </p:spPr>
        <p:txBody>
          <a:bodyPr/>
          <a:lstStyle/>
          <a:p>
            <a:pPr eaLnBrk="1" hangingPunct="1"/>
            <a:r>
              <a:rPr lang="en-US">
                <a:ea typeface="ＭＳ Ｐゴシック" charset="-128"/>
                <a:cs typeface="ＭＳ Ｐゴシック" charset="-128"/>
              </a:rPr>
              <a:t>Characterize the word and how it is typically used</a:t>
            </a:r>
          </a:p>
          <a:p>
            <a:pPr eaLnBrk="1" hangingPunct="1"/>
            <a:r>
              <a:rPr lang="en-US">
                <a:ea typeface="ＭＳ Ｐゴシック" charset="-128"/>
                <a:cs typeface="ＭＳ Ｐゴシック" charset="-128"/>
              </a:rPr>
              <a:t>Explain the meaning in everyday language</a:t>
            </a:r>
          </a:p>
          <a:p>
            <a:pPr eaLnBrk="1" hangingPunct="1"/>
            <a:endParaRPr lang="en-US">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143000"/>
          </a:xfrm>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Discuss Methods of Explicit Vocabulary Instruction</a:t>
            </a:r>
          </a:p>
          <a:p>
            <a:pPr lvl="1"/>
            <a:r>
              <a:rPr lang="en-US" dirty="0" smtClean="0"/>
              <a:t>Review Effective Practices</a:t>
            </a:r>
          </a:p>
          <a:p>
            <a:pPr lvl="1"/>
            <a:r>
              <a:rPr lang="en-US" dirty="0" smtClean="0"/>
              <a:t>Apply examples with target words from Pictures of </a:t>
            </a:r>
            <a:r>
              <a:rPr lang="en-US" smtClean="0"/>
              <a:t>Hollis Woods</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152400"/>
            <a:ext cx="6870700" cy="1219200"/>
          </a:xfrm>
        </p:spPr>
        <p:txBody>
          <a:bodyPr/>
          <a:lstStyle/>
          <a:p>
            <a:pPr eaLnBrk="1" hangingPunct="1"/>
            <a:r>
              <a:rPr lang="en-US" sz="3600" b="1" smtClean="0">
                <a:ea typeface="ＭＳ Ｐゴシック" charset="-128"/>
                <a:cs typeface="ＭＳ Ｐゴシック" charset="-128"/>
              </a:rPr>
              <a:t>Student-Friendly Definitions</a:t>
            </a:r>
            <a:br>
              <a:rPr lang="en-US" sz="3600" b="1" smtClean="0">
                <a:ea typeface="ＭＳ Ｐゴシック" charset="-128"/>
                <a:cs typeface="ＭＳ Ｐゴシック" charset="-128"/>
              </a:rPr>
            </a:br>
            <a:r>
              <a:rPr lang="en-US" sz="3600" b="1" i="1" smtClean="0">
                <a:ea typeface="ＭＳ Ｐゴシック" charset="-128"/>
                <a:cs typeface="ＭＳ Ｐゴシック" charset="-128"/>
              </a:rPr>
              <a:t>Characterize the Word</a:t>
            </a:r>
          </a:p>
        </p:txBody>
      </p:sp>
      <p:sp>
        <p:nvSpPr>
          <p:cNvPr id="58371" name="Rectangle 3"/>
          <p:cNvSpPr>
            <a:spLocks noGrp="1" noChangeArrowheads="1"/>
          </p:cNvSpPr>
          <p:nvPr>
            <p:ph type="body" idx="1"/>
          </p:nvPr>
        </p:nvSpPr>
        <p:spPr>
          <a:xfrm>
            <a:off x="685800" y="1447800"/>
            <a:ext cx="7696200" cy="4038600"/>
          </a:xfrm>
        </p:spPr>
        <p:txBody>
          <a:bodyPr/>
          <a:lstStyle/>
          <a:p>
            <a:pPr eaLnBrk="1" hangingPunct="1">
              <a:lnSpc>
                <a:spcPct val="90000"/>
              </a:lnSpc>
            </a:pPr>
            <a:r>
              <a:rPr lang="en-US" sz="2800">
                <a:ea typeface="ＭＳ Ｐゴシック" charset="-128"/>
                <a:cs typeface="ＭＳ Ｐゴシック" charset="-128"/>
              </a:rPr>
              <a:t>Explanation should be as particular as possible (When  do I use this word particularly?  Why do we have such a word?)</a:t>
            </a:r>
          </a:p>
          <a:p>
            <a:pPr lvl="1" eaLnBrk="1" hangingPunct="1">
              <a:lnSpc>
                <a:spcPct val="90000"/>
              </a:lnSpc>
            </a:pPr>
            <a:r>
              <a:rPr lang="en-US" sz="2400"/>
              <a:t>Tamper:  Defined as, “to interfere in a secret or incorrect way.”  Could be construed as meddling.  Does not get at the idea of messing something up in a sinister way.</a:t>
            </a:r>
          </a:p>
          <a:p>
            <a:pPr lvl="1" eaLnBrk="1" hangingPunct="1">
              <a:lnSpc>
                <a:spcPct val="90000"/>
              </a:lnSpc>
            </a:pPr>
            <a:r>
              <a:rPr lang="en-US" sz="2400"/>
              <a:t>Student friendly explanation:  “to change something secretly </a:t>
            </a:r>
            <a:r>
              <a:rPr lang="en-US" sz="2400" u="sng"/>
              <a:t>so that it</a:t>
            </a:r>
            <a:r>
              <a:rPr lang="en-US" sz="2400"/>
              <a:t> doesn’t work properly or becomes harmful.”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3"/>
          <p:cNvSpPr>
            <a:spLocks noGrp="1" noChangeArrowheads="1"/>
          </p:cNvSpPr>
          <p:nvPr>
            <p:ph type="body" idx="1"/>
          </p:nvPr>
        </p:nvSpPr>
        <p:spPr/>
        <p:txBody>
          <a:bodyPr/>
          <a:lstStyle/>
          <a:p>
            <a:pPr eaLnBrk="1" hangingPunct="1">
              <a:lnSpc>
                <a:spcPct val="90000"/>
              </a:lnSpc>
            </a:pPr>
            <a:r>
              <a:rPr lang="en-US" sz="2800" u="sng">
                <a:ea typeface="ＭＳ Ｐゴシック" charset="-128"/>
                <a:cs typeface="ＭＳ Ｐゴシック" charset="-128"/>
              </a:rPr>
              <a:t>Ally</a:t>
            </a:r>
            <a:r>
              <a:rPr lang="en-US" sz="2800">
                <a:ea typeface="ＭＳ Ｐゴシック" charset="-128"/>
                <a:cs typeface="ＭＳ Ｐゴシック" charset="-128"/>
              </a:rPr>
              <a:t>:  Defined as, “one associated with another”</a:t>
            </a:r>
          </a:p>
          <a:p>
            <a:pPr lvl="1" eaLnBrk="1" hangingPunct="1">
              <a:lnSpc>
                <a:spcPct val="90000"/>
              </a:lnSpc>
            </a:pPr>
            <a:r>
              <a:rPr lang="en-US" sz="2400"/>
              <a:t>What is association?</a:t>
            </a:r>
          </a:p>
          <a:p>
            <a:pPr lvl="2" eaLnBrk="1" hangingPunct="1">
              <a:lnSpc>
                <a:spcPct val="90000"/>
              </a:lnSpc>
            </a:pPr>
            <a:r>
              <a:rPr lang="en-US" sz="2000">
                <a:ea typeface="ＭＳ Ｐゴシック" charset="-128"/>
              </a:rPr>
              <a:t>Student friendly explanation:  “somebody who does things with you”</a:t>
            </a:r>
          </a:p>
          <a:p>
            <a:pPr eaLnBrk="1" hangingPunct="1">
              <a:lnSpc>
                <a:spcPct val="90000"/>
              </a:lnSpc>
            </a:pPr>
            <a:r>
              <a:rPr lang="en-US" sz="2800">
                <a:ea typeface="ＭＳ Ｐゴシック" charset="-128"/>
                <a:cs typeface="ＭＳ Ｐゴシック" charset="-128"/>
              </a:rPr>
              <a:t>Does that characterize “ally”?</a:t>
            </a:r>
          </a:p>
          <a:p>
            <a:pPr lvl="1" eaLnBrk="1" hangingPunct="1">
              <a:lnSpc>
                <a:spcPct val="90000"/>
              </a:lnSpc>
            </a:pPr>
            <a:r>
              <a:rPr lang="en-US" sz="2400"/>
              <a:t>Doesn’t get at main characteristic of helping in a common cause</a:t>
            </a:r>
          </a:p>
          <a:p>
            <a:pPr lvl="2" eaLnBrk="1" hangingPunct="1">
              <a:lnSpc>
                <a:spcPct val="90000"/>
              </a:lnSpc>
            </a:pPr>
            <a:r>
              <a:rPr lang="en-US" sz="2000">
                <a:ea typeface="ＭＳ Ｐゴシック" charset="-128"/>
              </a:rPr>
              <a:t>Better student friendly explanation:  “Someone who helps you in what you are trying to do, especially when there are other people who are against you.”</a:t>
            </a:r>
          </a:p>
        </p:txBody>
      </p:sp>
      <p:sp>
        <p:nvSpPr>
          <p:cNvPr id="60419" name="Rectangle 2"/>
          <p:cNvSpPr>
            <a:spLocks noGrp="1" noChangeArrowheads="1"/>
          </p:cNvSpPr>
          <p:nvPr>
            <p:ph type="title"/>
          </p:nvPr>
        </p:nvSpPr>
        <p:spPr>
          <a:xfrm>
            <a:off x="533400" y="533400"/>
            <a:ext cx="7086600" cy="1219200"/>
          </a:xfrm>
        </p:spPr>
        <p:txBody>
          <a:bodyPr/>
          <a:lstStyle/>
          <a:p>
            <a:pPr eaLnBrk="1" hangingPunct="1"/>
            <a:r>
              <a:rPr lang="en-US" sz="3600" b="1" dirty="0" smtClean="0">
                <a:solidFill>
                  <a:srgbClr val="FF0000"/>
                </a:solidFill>
                <a:ea typeface="ＭＳ Ｐゴシック" charset="-128"/>
                <a:cs typeface="ＭＳ Ｐゴシック" charset="-128"/>
              </a:rPr>
              <a:t>Student-Friendly Explanations</a:t>
            </a:r>
            <a:r>
              <a:rPr lang="en-US" sz="3600" b="1" dirty="0" smtClean="0">
                <a:ea typeface="ＭＳ Ｐゴシック" charset="-128"/>
                <a:cs typeface="ＭＳ Ｐゴシック" charset="-128"/>
              </a:rPr>
              <a:t/>
            </a:r>
            <a:br>
              <a:rPr lang="en-US" sz="3600" b="1" dirty="0" smtClean="0">
                <a:ea typeface="ＭＳ Ｐゴシック" charset="-128"/>
                <a:cs typeface="ＭＳ Ｐゴシック" charset="-128"/>
              </a:rPr>
            </a:br>
            <a:r>
              <a:rPr lang="en-US" sz="3600" b="1" i="1" dirty="0" smtClean="0">
                <a:ea typeface="ＭＳ Ｐゴシック" charset="-128"/>
                <a:cs typeface="ＭＳ Ｐゴシック" charset="-128"/>
              </a:rPr>
              <a:t>Explain Meaning in an Everyday Way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a:xfrm>
            <a:off x="533400" y="0"/>
            <a:ext cx="7543800" cy="1600200"/>
          </a:xfrm>
        </p:spPr>
        <p:txBody>
          <a:bodyPr/>
          <a:lstStyle/>
          <a:p>
            <a:r>
              <a:rPr lang="en-US" dirty="0" smtClean="0">
                <a:ea typeface="ＭＳ Ｐゴシック" charset="-128"/>
                <a:cs typeface="ＭＳ Ｐゴシック" charset="-128"/>
              </a:rPr>
              <a:t>Student friendly definitions in Picture of Hollis Woods? </a:t>
            </a:r>
          </a:p>
        </p:txBody>
      </p:sp>
      <p:sp>
        <p:nvSpPr>
          <p:cNvPr id="62467" name="Content Placeholder 2"/>
          <p:cNvSpPr>
            <a:spLocks noGrp="1"/>
          </p:cNvSpPr>
          <p:nvPr>
            <p:ph idx="1"/>
          </p:nvPr>
        </p:nvSpPr>
        <p:spPr>
          <a:xfrm>
            <a:off x="533400" y="1981200"/>
            <a:ext cx="8153400" cy="3657600"/>
          </a:xfrm>
        </p:spPr>
        <p:txBody>
          <a:bodyPr/>
          <a:lstStyle/>
          <a:p>
            <a:r>
              <a:rPr lang="en-US" b="1" dirty="0" smtClean="0">
                <a:ea typeface="ＭＳ Ｐゴシック" charset="-128"/>
                <a:cs typeface="ＭＳ Ｐゴシック" charset="-128"/>
              </a:rPr>
              <a:t>mounded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147)</a:t>
            </a:r>
          </a:p>
          <a:p>
            <a:pPr lvl="1"/>
            <a:r>
              <a:rPr lang="en-US" dirty="0" smtClean="0">
                <a:ea typeface="ＭＳ Ｐゴシック" charset="-128"/>
                <a:cs typeface="ＭＳ Ｐゴシック" charset="-128"/>
              </a:rPr>
              <a:t>piled up on top of each other </a:t>
            </a:r>
          </a:p>
          <a:p>
            <a:r>
              <a:rPr lang="en-US" b="1" dirty="0" smtClean="0">
                <a:ea typeface="ＭＳ Ｐゴシック" charset="-128"/>
                <a:cs typeface="ＭＳ Ｐゴシック" charset="-128"/>
              </a:rPr>
              <a:t>floating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150) </a:t>
            </a:r>
          </a:p>
          <a:p>
            <a:pPr lvl="1"/>
            <a:r>
              <a:rPr lang="en-US" dirty="0" smtClean="0">
                <a:ea typeface="ＭＳ Ｐゴシック" charset="-128"/>
                <a:cs typeface="ＭＳ Ｐゴシック" charset="-128"/>
              </a:rPr>
              <a:t>holding still in the air [hovering? flying?]</a:t>
            </a:r>
          </a:p>
          <a:p>
            <a:r>
              <a:rPr lang="en-US" b="1" dirty="0" smtClean="0">
                <a:ea typeface="ＭＳ Ｐゴシック" charset="-128"/>
                <a:cs typeface="ＭＳ Ｐゴシック" charset="-128"/>
              </a:rPr>
              <a:t>skittering?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151)  </a:t>
            </a:r>
            <a:r>
              <a:rPr lang="en-US" b="1" dirty="0" smtClean="0">
                <a:ea typeface="ＭＳ Ｐゴシック" charset="-128"/>
                <a:cs typeface="ＭＳ Ｐゴシック" charset="-128"/>
              </a:rPr>
              <a:t>wolfing</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152)</a:t>
            </a:r>
            <a:br>
              <a:rPr lang="en-US" dirty="0" smtClean="0">
                <a:ea typeface="ＭＳ Ｐゴシック" charset="-128"/>
                <a:cs typeface="ＭＳ Ｐゴシック" charset="-128"/>
              </a:rPr>
            </a:br>
            <a:r>
              <a:rPr lang="en-US" b="1" dirty="0" smtClean="0">
                <a:ea typeface="ＭＳ Ｐゴシック" charset="-128"/>
                <a:cs typeface="ＭＳ Ｐゴシック" charset="-128"/>
              </a:rPr>
              <a:t>fragments?</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154) </a:t>
            </a:r>
            <a:r>
              <a:rPr lang="en-US" b="1" dirty="0" smtClean="0">
                <a:ea typeface="ＭＳ Ｐゴシック" charset="-128"/>
                <a:cs typeface="ＭＳ Ｐゴシック" charset="-128"/>
              </a:rPr>
              <a:t>faint?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155) </a:t>
            </a:r>
            <a:br>
              <a:rPr lang="en-US" dirty="0" smtClean="0">
                <a:ea typeface="ＭＳ Ｐゴシック" charset="-128"/>
                <a:cs typeface="ＭＳ Ｐゴシック" charset="-128"/>
              </a:rPr>
            </a:br>
            <a:r>
              <a:rPr lang="en-US" b="1" dirty="0" smtClean="0">
                <a:ea typeface="ＭＳ Ｐゴシック" charset="-128"/>
                <a:cs typeface="ＭＳ Ｐゴシック" charset="-128"/>
              </a:rPr>
              <a:t>sloppy?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156)  </a:t>
            </a:r>
            <a:r>
              <a:rPr lang="en-US" b="1" dirty="0" smtClean="0">
                <a:ea typeface="ＭＳ Ｐゴシック" charset="-128"/>
                <a:cs typeface="ＭＳ Ｐゴシック" charset="-128"/>
              </a:rPr>
              <a:t>gunned</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159) </a:t>
            </a:r>
          </a:p>
          <a:p>
            <a:pPr>
              <a:buNone/>
            </a:pPr>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620000" cy="1600200"/>
          </a:xfrm>
        </p:spPr>
        <p:txBody>
          <a:bodyPr/>
          <a:lstStyle/>
          <a:p>
            <a:r>
              <a:rPr lang="en-US" dirty="0" smtClean="0"/>
              <a:t>Student Friendly Definitions</a:t>
            </a:r>
            <a:endParaRPr lang="en-US" dirty="0"/>
          </a:p>
        </p:txBody>
      </p:sp>
      <p:sp>
        <p:nvSpPr>
          <p:cNvPr id="3" name="Content Placeholder 2"/>
          <p:cNvSpPr>
            <a:spLocks noGrp="1"/>
          </p:cNvSpPr>
          <p:nvPr>
            <p:ph idx="1"/>
          </p:nvPr>
        </p:nvSpPr>
        <p:spPr/>
        <p:txBody>
          <a:bodyPr/>
          <a:lstStyle/>
          <a:p>
            <a:r>
              <a:rPr lang="en-US" dirty="0" smtClean="0"/>
              <a:t>Skittering:</a:t>
            </a:r>
          </a:p>
          <a:p>
            <a:r>
              <a:rPr lang="en-US" dirty="0" smtClean="0"/>
              <a:t>wolfing: </a:t>
            </a:r>
          </a:p>
          <a:p>
            <a:r>
              <a:rPr lang="en-US" dirty="0" smtClean="0"/>
              <a:t>fragments: </a:t>
            </a:r>
          </a:p>
          <a:p>
            <a:r>
              <a:rPr lang="en-US" dirty="0" smtClean="0"/>
              <a:t>faint:</a:t>
            </a:r>
          </a:p>
          <a:p>
            <a:r>
              <a:rPr lang="en-US" dirty="0" smtClean="0"/>
              <a:t>Sloppy:</a:t>
            </a:r>
          </a:p>
          <a:p>
            <a:r>
              <a:rPr lang="en-US" dirty="0" smtClean="0"/>
              <a:t>gunned: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620000" cy="1600200"/>
          </a:xfrm>
        </p:spPr>
        <p:txBody>
          <a:bodyPr/>
          <a:lstStyle/>
          <a:p>
            <a:r>
              <a:rPr lang="en-US" dirty="0" smtClean="0"/>
              <a:t>Student Friendly Definitions</a:t>
            </a:r>
            <a:endParaRPr lang="en-US" dirty="0"/>
          </a:p>
        </p:txBody>
      </p:sp>
      <p:sp>
        <p:nvSpPr>
          <p:cNvPr id="3" name="Content Placeholder 2"/>
          <p:cNvSpPr>
            <a:spLocks noGrp="1"/>
          </p:cNvSpPr>
          <p:nvPr>
            <p:ph idx="1"/>
          </p:nvPr>
        </p:nvSpPr>
        <p:spPr/>
        <p:txBody>
          <a:bodyPr/>
          <a:lstStyle/>
          <a:p>
            <a:r>
              <a:rPr lang="en-US" dirty="0" smtClean="0"/>
              <a:t>1:</a:t>
            </a:r>
          </a:p>
          <a:p>
            <a:r>
              <a:rPr lang="en-US" dirty="0" smtClean="0"/>
              <a:t>2: </a:t>
            </a:r>
          </a:p>
          <a:p>
            <a:r>
              <a:rPr lang="en-US" dirty="0" smtClean="0"/>
              <a:t>3: </a:t>
            </a:r>
          </a:p>
          <a:p>
            <a:r>
              <a:rPr lang="en-US" dirty="0" smtClean="0"/>
              <a:t>4:</a:t>
            </a:r>
          </a:p>
          <a:p>
            <a:r>
              <a:rPr lang="en-US" dirty="0" smtClean="0"/>
              <a:t>5: </a:t>
            </a:r>
          </a:p>
          <a:p>
            <a:r>
              <a:rPr lang="en-US" dirty="0" smtClean="0"/>
              <a:t>6:</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r>
              <a:rPr lang="en-US">
                <a:ea typeface="+mj-ea"/>
                <a:cs typeface="+mj-cs"/>
              </a:rPr>
              <a:t>Activities for Building Vocabulary</a:t>
            </a:r>
          </a:p>
        </p:txBody>
      </p:sp>
      <p:sp>
        <p:nvSpPr>
          <p:cNvPr id="117763" name="Rectangle 3"/>
          <p:cNvSpPr>
            <a:spLocks noGrp="1" noChangeArrowheads="1"/>
          </p:cNvSpPr>
          <p:nvPr>
            <p:ph type="subTitle" idx="1"/>
          </p:nvPr>
        </p:nvSpPr>
        <p:spPr/>
        <p:txBody>
          <a:bodyPr/>
          <a:lstStyle/>
          <a:p>
            <a:pPr eaLnBrk="1" hangingPunct="1">
              <a:defRPr/>
            </a:pPr>
            <a:r>
              <a:rPr lang="en-US">
                <a:ea typeface="+mn-ea"/>
                <a:cs typeface="+mn-cs"/>
              </a:rPr>
              <a:t>Students interact with the words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itle 1"/>
          <p:cNvSpPr>
            <a:spLocks noGrp="1"/>
          </p:cNvSpPr>
          <p:nvPr>
            <p:ph type="title"/>
          </p:nvPr>
        </p:nvSpPr>
        <p:spPr>
          <a:xfrm>
            <a:off x="685800" y="381000"/>
            <a:ext cx="6870700" cy="1066800"/>
          </a:xfrm>
        </p:spPr>
        <p:txBody>
          <a:bodyPr/>
          <a:lstStyle/>
          <a:p>
            <a:r>
              <a:rPr lang="en-US" b="1" smtClean="0">
                <a:solidFill>
                  <a:srgbClr val="FF0000"/>
                </a:solidFill>
                <a:ea typeface="ＭＳ Ｐゴシック" charset="-128"/>
                <a:cs typeface="ＭＳ Ｐゴシック" charset="-128"/>
              </a:rPr>
              <a:t>Example - Nonexample</a:t>
            </a:r>
          </a:p>
        </p:txBody>
      </p:sp>
      <p:pic>
        <p:nvPicPr>
          <p:cNvPr id="51203" name="Picture 3" descr="Picture 2.png"/>
          <p:cNvPicPr>
            <a:picLocks noChangeAspect="1"/>
          </p:cNvPicPr>
          <p:nvPr/>
        </p:nvPicPr>
        <p:blipFill>
          <a:blip r:embed="rId3"/>
          <a:srcRect/>
          <a:stretch>
            <a:fillRect/>
          </a:stretch>
        </p:blipFill>
        <p:spPr bwMode="auto">
          <a:xfrm>
            <a:off x="0" y="1828800"/>
            <a:ext cx="8701088"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1"/>
          <p:cNvSpPr>
            <a:spLocks noGrp="1"/>
          </p:cNvSpPr>
          <p:nvPr>
            <p:ph type="title"/>
          </p:nvPr>
        </p:nvSpPr>
        <p:spPr>
          <a:xfrm>
            <a:off x="-304800" y="0"/>
            <a:ext cx="6870700" cy="1219200"/>
          </a:xfrm>
        </p:spPr>
        <p:txBody>
          <a:bodyPr/>
          <a:lstStyle/>
          <a:p>
            <a:r>
              <a:rPr lang="en-US" b="1" dirty="0" smtClean="0">
                <a:solidFill>
                  <a:srgbClr val="FF0000"/>
                </a:solidFill>
                <a:ea typeface="ＭＳ Ｐゴシック" charset="-128"/>
                <a:cs typeface="ＭＳ Ｐゴシック" charset="-128"/>
              </a:rPr>
              <a:t>Shades of Meaning</a:t>
            </a:r>
          </a:p>
        </p:txBody>
      </p:sp>
      <p:sp>
        <p:nvSpPr>
          <p:cNvPr id="52227" name="TextBox 3"/>
          <p:cNvSpPr txBox="1">
            <a:spLocks noChangeArrowheads="1"/>
          </p:cNvSpPr>
          <p:nvPr/>
        </p:nvSpPr>
        <p:spPr bwMode="auto">
          <a:xfrm>
            <a:off x="1447800" y="1828800"/>
            <a:ext cx="4688152" cy="3108544"/>
          </a:xfrm>
          <a:prstGeom prst="rect">
            <a:avLst/>
          </a:prstGeom>
          <a:noFill/>
          <a:ln w="9525">
            <a:noFill/>
            <a:miter lim="800000"/>
            <a:headEnd/>
            <a:tailEnd/>
          </a:ln>
        </p:spPr>
        <p:txBody>
          <a:bodyPr wrap="none">
            <a:prstTxWarp prst="textNoShape">
              <a:avLst/>
            </a:prstTxWarp>
            <a:spAutoFit/>
          </a:bodyPr>
          <a:lstStyle/>
          <a:p>
            <a:r>
              <a:rPr lang="en-US" sz="2800" dirty="0"/>
              <a:t>How would you rank </a:t>
            </a:r>
            <a:r>
              <a:rPr lang="en-US" sz="2800" dirty="0" smtClean="0"/>
              <a:t>these?</a:t>
            </a:r>
          </a:p>
          <a:p>
            <a:endParaRPr lang="en-US" sz="2800" dirty="0" smtClean="0"/>
          </a:p>
          <a:p>
            <a:r>
              <a:rPr lang="en-US" sz="2800" dirty="0" smtClean="0"/>
              <a:t>Confidant</a:t>
            </a:r>
          </a:p>
          <a:p>
            <a:r>
              <a:rPr lang="en-US" sz="2800" dirty="0" smtClean="0"/>
              <a:t>Ally </a:t>
            </a:r>
          </a:p>
          <a:p>
            <a:r>
              <a:rPr lang="en-US" sz="2800" dirty="0" smtClean="0"/>
              <a:t>Friend</a:t>
            </a:r>
          </a:p>
          <a:p>
            <a:r>
              <a:rPr lang="en-US" sz="2800" dirty="0" smtClean="0"/>
              <a:t>Acquaintance</a:t>
            </a:r>
          </a:p>
          <a:p>
            <a:r>
              <a:rPr lang="en-US" sz="2800" dirty="0" smtClean="0"/>
              <a:t>  </a:t>
            </a:r>
            <a:endParaRPr lang="en-US" sz="2800" dirty="0"/>
          </a:p>
        </p:txBody>
      </p:sp>
      <p:pic>
        <p:nvPicPr>
          <p:cNvPr id="6" name="Picture 5" descr="Screen shot 2011-11-14 at 5.21.03 PM.png"/>
          <p:cNvPicPr>
            <a:picLocks noChangeAspect="1"/>
          </p:cNvPicPr>
          <p:nvPr/>
        </p:nvPicPr>
        <p:blipFill>
          <a:blip r:embed="rId2"/>
          <a:stretch>
            <a:fillRect/>
          </a:stretch>
        </p:blipFill>
        <p:spPr>
          <a:xfrm>
            <a:off x="6311900" y="266700"/>
            <a:ext cx="2832100" cy="659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a:xfrm>
            <a:off x="1143000" y="1981200"/>
            <a:ext cx="7696200" cy="3657600"/>
          </a:xfrm>
        </p:spPr>
        <p:txBody>
          <a:bodyPr/>
          <a:lstStyle/>
          <a:p>
            <a:pPr eaLnBrk="1" hangingPunct="1">
              <a:lnSpc>
                <a:spcPct val="90000"/>
              </a:lnSpc>
            </a:pPr>
            <a:r>
              <a:rPr lang="en-US" sz="2800" dirty="0">
                <a:ea typeface="ＭＳ Ｐゴシック" charset="-128"/>
                <a:cs typeface="ＭＳ Ｐゴシック" charset="-128"/>
              </a:rPr>
              <a:t>See whether there is anything about the words that is related.  </a:t>
            </a:r>
          </a:p>
          <a:p>
            <a:pPr eaLnBrk="1" hangingPunct="1">
              <a:lnSpc>
                <a:spcPct val="90000"/>
              </a:lnSpc>
            </a:pPr>
            <a:r>
              <a:rPr lang="en-US" sz="2800" dirty="0">
                <a:ea typeface="ＭＳ Ｐゴシック" charset="-128"/>
                <a:cs typeface="ＭＳ Ｐゴシック" charset="-128"/>
              </a:rPr>
              <a:t>Create an activity to relate the words.</a:t>
            </a:r>
          </a:p>
          <a:p>
            <a:pPr lvl="1" eaLnBrk="1" hangingPunct="1">
              <a:lnSpc>
                <a:spcPct val="90000"/>
              </a:lnSpc>
            </a:pPr>
            <a:r>
              <a:rPr lang="en-US" sz="2400" i="1" dirty="0"/>
              <a:t>Reluctant, insisted, drowsy</a:t>
            </a:r>
            <a:r>
              <a:rPr lang="en-US" sz="2400" dirty="0"/>
              <a:t> might be demonstrated by facial expressions</a:t>
            </a:r>
          </a:p>
          <a:p>
            <a:pPr lvl="1" eaLnBrk="1" hangingPunct="1">
              <a:lnSpc>
                <a:spcPct val="90000"/>
              </a:lnSpc>
            </a:pPr>
            <a:r>
              <a:rPr lang="en-US" sz="2400" dirty="0"/>
              <a:t>Create a sentence using all words:  Would you </a:t>
            </a:r>
            <a:r>
              <a:rPr lang="en-US" sz="2400" i="1" dirty="0"/>
              <a:t>prefer</a:t>
            </a:r>
            <a:r>
              <a:rPr lang="en-US" sz="2400" dirty="0"/>
              <a:t> to </a:t>
            </a:r>
            <a:r>
              <a:rPr lang="en-US" sz="2400" i="1" dirty="0"/>
              <a:t>budge</a:t>
            </a:r>
            <a:r>
              <a:rPr lang="en-US" sz="2400" dirty="0"/>
              <a:t> a sleeping lamb or a </a:t>
            </a:r>
            <a:r>
              <a:rPr lang="en-US" sz="2400" i="1" dirty="0"/>
              <a:t>ferocious</a:t>
            </a:r>
            <a:r>
              <a:rPr lang="en-US" sz="2400" dirty="0"/>
              <a:t> lion?  Why?</a:t>
            </a:r>
          </a:p>
          <a:p>
            <a:pPr lvl="1" eaLnBrk="1" hangingPunct="1">
              <a:lnSpc>
                <a:spcPct val="90000"/>
              </a:lnSpc>
            </a:pPr>
            <a:r>
              <a:rPr lang="en-US" sz="2400" dirty="0"/>
              <a:t>Ask students to choose between two words:  If you get your clothes ready to wear to school before you go to sleep, would that be </a:t>
            </a:r>
            <a:r>
              <a:rPr lang="en-US" sz="2400" i="1" dirty="0"/>
              <a:t>sensible</a:t>
            </a:r>
            <a:r>
              <a:rPr lang="en-US" sz="2400" dirty="0"/>
              <a:t> or</a:t>
            </a:r>
            <a:r>
              <a:rPr lang="en-US" sz="2400" dirty="0" smtClean="0"/>
              <a:t> </a:t>
            </a:r>
            <a:r>
              <a:rPr lang="en-US" sz="2400" i="1" dirty="0" smtClean="0"/>
              <a:t>disturbing</a:t>
            </a:r>
            <a:r>
              <a:rPr lang="en-US" sz="2400" dirty="0" smtClean="0"/>
              <a:t>? </a:t>
            </a:r>
            <a:endParaRPr lang="en-US" sz="2400" dirty="0"/>
          </a:p>
        </p:txBody>
      </p:sp>
      <p:sp>
        <p:nvSpPr>
          <p:cNvPr id="5" name="Rectangle 2"/>
          <p:cNvSpPr txBox="1">
            <a:spLocks noChangeArrowheads="1"/>
          </p:cNvSpPr>
          <p:nvPr/>
        </p:nvSpPr>
        <p:spPr bwMode="auto">
          <a:xfrm>
            <a:off x="-228600" y="76200"/>
            <a:ext cx="8458200" cy="1600200"/>
          </a:xfrm>
          <a:prstGeom prst="rect">
            <a:avLst/>
          </a:prstGeom>
          <a:noFill/>
          <a:ln w="9525">
            <a:noFill/>
            <a:miter lim="800000"/>
            <a:headEnd/>
            <a:tailEnd/>
          </a:ln>
        </p:spPr>
        <p:txBody>
          <a:bodyPr anchor="b">
            <a:prstTxWarp prst="textNoShape">
              <a:avLst/>
            </a:prstTxWarp>
          </a:bodyPr>
          <a:lstStyle/>
          <a:p>
            <a:pPr algn="ctr" eaLnBrk="1" hangingPunct="1">
              <a:defRPr/>
            </a:pPr>
            <a:r>
              <a:rPr lang="en-US" sz="4400" kern="0" dirty="0">
                <a:latin typeface="+mj-lt"/>
                <a:ea typeface="ＭＳ Ｐゴシック" pitchFamily="27" charset="-128"/>
                <a:cs typeface="ＭＳ Ｐゴシック" pitchFamily="27" charset="-128"/>
              </a:rPr>
              <a:t>Thinking Deeply About Words</a:t>
            </a:r>
            <a:br>
              <a:rPr lang="en-US" sz="4400" kern="0" dirty="0">
                <a:latin typeface="+mj-lt"/>
                <a:ea typeface="ＭＳ Ｐゴシック" pitchFamily="27" charset="-128"/>
                <a:cs typeface="ＭＳ Ｐゴシック" pitchFamily="27" charset="-128"/>
              </a:rPr>
            </a:br>
            <a:r>
              <a:rPr lang="en-US" sz="4400" b="1" kern="0" dirty="0">
                <a:solidFill>
                  <a:srgbClr val="FF0000"/>
                </a:solidFill>
                <a:latin typeface="+mj-lt"/>
                <a:ea typeface="ＭＳ Ｐゴシック" pitchFamily="27" charset="-128"/>
                <a:cs typeface="ＭＳ Ｐゴシック" pitchFamily="27" charset="-128"/>
              </a:rPr>
              <a:t>Relating Words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1"/>
          <p:cNvSpPr>
            <a:spLocks noGrp="1"/>
          </p:cNvSpPr>
          <p:nvPr>
            <p:ph type="title"/>
          </p:nvPr>
        </p:nvSpPr>
        <p:spPr>
          <a:xfrm>
            <a:off x="838200" y="685800"/>
            <a:ext cx="6870700" cy="1600200"/>
          </a:xfrm>
        </p:spPr>
        <p:txBody>
          <a:bodyPr/>
          <a:lstStyle/>
          <a:p>
            <a:r>
              <a:rPr lang="en-US" dirty="0" smtClean="0">
                <a:ea typeface="ＭＳ Ｐゴシック" charset="-128"/>
                <a:cs typeface="ＭＳ Ｐゴシック" charset="-128"/>
              </a:rPr>
              <a:t>What other techniques can you use to teach word meaning? </a:t>
            </a:r>
          </a:p>
        </p:txBody>
      </p:sp>
      <p:sp>
        <p:nvSpPr>
          <p:cNvPr id="55299" name="Content Placeholder 2"/>
          <p:cNvSpPr>
            <a:spLocks noGrp="1"/>
          </p:cNvSpPr>
          <p:nvPr>
            <p:ph idx="1"/>
          </p:nvPr>
        </p:nvSpPr>
        <p:spPr>
          <a:xfrm>
            <a:off x="2057400" y="2286000"/>
            <a:ext cx="6781800" cy="3657600"/>
          </a:xfrm>
        </p:spPr>
        <p:txBody>
          <a:bodyPr/>
          <a:lstStyle/>
          <a:p>
            <a:r>
              <a:rPr lang="en-US" sz="3000" b="1" dirty="0" smtClean="0">
                <a:ea typeface="ＭＳ Ｐゴシック" charset="-128"/>
                <a:cs typeface="ＭＳ Ｐゴシック" charset="-128"/>
              </a:rPr>
              <a:t>Example/</a:t>
            </a:r>
            <a:r>
              <a:rPr lang="en-US" sz="3000" b="1" dirty="0" err="1" smtClean="0">
                <a:ea typeface="ＭＳ Ｐゴシック" charset="-128"/>
                <a:cs typeface="ＭＳ Ｐゴシック" charset="-128"/>
              </a:rPr>
              <a:t>Nonexample</a:t>
            </a:r>
            <a:endParaRPr lang="en-US" sz="3000" b="1" dirty="0" smtClean="0">
              <a:ea typeface="ＭＳ Ｐゴシック" charset="-128"/>
              <a:cs typeface="ＭＳ Ｐゴシック" charset="-128"/>
            </a:endParaRPr>
          </a:p>
          <a:p>
            <a:r>
              <a:rPr lang="en-US" sz="3000" b="1" dirty="0" smtClean="0">
                <a:ea typeface="ＭＳ Ｐゴシック" charset="-128"/>
                <a:cs typeface="ＭＳ Ｐゴシック" charset="-128"/>
              </a:rPr>
              <a:t>Making Choices</a:t>
            </a:r>
          </a:p>
          <a:p>
            <a:r>
              <a:rPr lang="en-US" sz="3000" b="1" dirty="0" smtClean="0">
                <a:ea typeface="ＭＳ Ｐゴシック" charset="-128"/>
                <a:cs typeface="ＭＳ Ｐゴシック" charset="-128"/>
              </a:rPr>
              <a:t>Idea Completion</a:t>
            </a:r>
          </a:p>
          <a:p>
            <a:r>
              <a:rPr lang="en-US" sz="3000" b="1" dirty="0" smtClean="0">
                <a:ea typeface="ＭＳ Ｐゴシック" charset="-128"/>
                <a:cs typeface="ＭＳ Ｐゴシック" charset="-128"/>
              </a:rPr>
              <a:t>Have You Ever?</a:t>
            </a:r>
          </a:p>
          <a:p>
            <a:r>
              <a:rPr lang="en-US" sz="3000" b="1" dirty="0" smtClean="0">
                <a:ea typeface="ＭＳ Ｐゴシック" charset="-128"/>
                <a:cs typeface="ＭＳ Ｐゴシック" charset="-128"/>
              </a:rPr>
              <a:t>Word Associations</a:t>
            </a:r>
          </a:p>
          <a:p>
            <a:r>
              <a:rPr lang="en-US" sz="3000" b="1" dirty="0" smtClean="0">
                <a:ea typeface="ＭＳ Ｐゴシック" charset="-128"/>
                <a:cs typeface="ＭＳ Ｐゴシック" charset="-128"/>
              </a:rPr>
              <a:t>Using words in one context</a:t>
            </a:r>
          </a:p>
          <a:p>
            <a:r>
              <a:rPr lang="en-US" sz="3000" b="1" dirty="0" smtClean="0">
                <a:ea typeface="ＭＳ Ｐゴシック" charset="-128"/>
                <a:cs typeface="ＭＳ Ｐゴシック" charset="-128"/>
              </a:rPr>
              <a:t>Classifying words</a:t>
            </a:r>
          </a:p>
          <a:p>
            <a:pPr>
              <a:buNone/>
            </a:pPr>
            <a:endParaRPr lang="en-US" sz="3000" b="1" dirty="0" smtClean="0">
              <a:ea typeface="ＭＳ Ｐゴシック" charset="-128"/>
              <a:cs typeface="ＭＳ Ｐゴシック" charset="-128"/>
            </a:endParaRPr>
          </a:p>
          <a:p>
            <a:endParaRPr lang="en-US" b="1" dirty="0" smtClean="0">
              <a:ea typeface="ＭＳ Ｐゴシック" charset="-128"/>
              <a:cs typeface="ＭＳ Ｐゴシック" charset="-128"/>
            </a:endParaRPr>
          </a:p>
          <a:p>
            <a:endParaRPr lang="en-US" b="1" dirty="0" smtClean="0">
              <a:ea typeface="ＭＳ Ｐゴシック" charset="-128"/>
              <a:cs typeface="ＭＳ Ｐゴシック" charset="-128"/>
            </a:endParaRPr>
          </a:p>
          <a:p>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anim calcmode="lin" valueType="num">
                                      <p:cBhvr additive="base">
                                        <p:cTn id="7" dur="2000" fill="hold"/>
                                        <p:tgtEl>
                                          <p:spTgt spid="55299"/>
                                        </p:tgtEl>
                                        <p:attrNameLst>
                                          <p:attrName>ppt_x</p:attrName>
                                        </p:attrNameLst>
                                      </p:cBhvr>
                                      <p:tavLst>
                                        <p:tav tm="0">
                                          <p:val>
                                            <p:strVal val="1+#ppt_w/2"/>
                                          </p:val>
                                        </p:tav>
                                        <p:tav tm="100000">
                                          <p:val>
                                            <p:strVal val="#ppt_x"/>
                                          </p:val>
                                        </p:tav>
                                      </p:tavLst>
                                    </p:anim>
                                    <p:anim calcmode="lin" valueType="num">
                                      <p:cBhvr additive="base">
                                        <p:cTn id="8" dur="2000" fill="hold"/>
                                        <p:tgtEl>
                                          <p:spTgt spid="552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1524000" y="2514600"/>
            <a:ext cx="6400800" cy="2273300"/>
          </a:xfrm>
        </p:spPr>
        <p:txBody>
          <a:bodyPr/>
          <a:lstStyle/>
          <a:p>
            <a:pPr eaLnBrk="1" hangingPunct="1">
              <a:defRPr/>
            </a:pPr>
            <a:r>
              <a:rPr lang="en-US" dirty="0" smtClean="0">
                <a:ea typeface="+mj-ea"/>
                <a:cs typeface="+mj-cs"/>
              </a:rPr>
              <a:t>Choosing and Introducing Words for Explicit Vocabulary Instruction</a:t>
            </a:r>
            <a:endParaRPr lang="en-US" dirty="0">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152400"/>
            <a:ext cx="6870700" cy="990600"/>
          </a:xfrm>
        </p:spPr>
        <p:txBody>
          <a:bodyPr/>
          <a:lstStyle/>
          <a:p>
            <a:pPr eaLnBrk="1" hangingPunct="1"/>
            <a:r>
              <a:rPr lang="en-US" sz="3600" smtClean="0">
                <a:ea typeface="ＭＳ Ｐゴシック" charset="-128"/>
                <a:cs typeface="ＭＳ Ｐゴシック" charset="-128"/>
              </a:rPr>
              <a:t>“Interacting with Words”: </a:t>
            </a:r>
            <a:br>
              <a:rPr lang="en-US" sz="3600" smtClean="0">
                <a:ea typeface="ＭＳ Ｐゴシック" charset="-128"/>
                <a:cs typeface="ＭＳ Ｐゴシック" charset="-128"/>
              </a:rPr>
            </a:br>
            <a:r>
              <a:rPr lang="en-US" sz="3600" b="1" smtClean="0">
                <a:solidFill>
                  <a:srgbClr val="FF0000"/>
                </a:solidFill>
                <a:ea typeface="ＭＳ Ｐゴシック" charset="-128"/>
                <a:cs typeface="ＭＳ Ｐゴシック" charset="-128"/>
              </a:rPr>
              <a:t>Making Choices</a:t>
            </a:r>
          </a:p>
        </p:txBody>
      </p:sp>
      <p:sp>
        <p:nvSpPr>
          <p:cNvPr id="63491" name="Rectangle 3"/>
          <p:cNvSpPr>
            <a:spLocks noGrp="1" noChangeArrowheads="1"/>
          </p:cNvSpPr>
          <p:nvPr>
            <p:ph type="body" idx="1"/>
          </p:nvPr>
        </p:nvSpPr>
        <p:spPr>
          <a:xfrm>
            <a:off x="685800" y="1295400"/>
            <a:ext cx="7696200" cy="4191000"/>
          </a:xfrm>
        </p:spPr>
        <p:txBody>
          <a:bodyPr/>
          <a:lstStyle/>
          <a:p>
            <a:pPr eaLnBrk="1" hangingPunct="1">
              <a:lnSpc>
                <a:spcPct val="90000"/>
              </a:lnSpc>
            </a:pPr>
            <a:r>
              <a:rPr lang="en-US" sz="2400">
                <a:ea typeface="ＭＳ Ｐゴシック" charset="-128"/>
                <a:cs typeface="ＭＳ Ｐゴシック" charset="-128"/>
              </a:rPr>
              <a:t>If any of the things I say might be examples of people </a:t>
            </a:r>
            <a:r>
              <a:rPr lang="en-US" sz="2400" i="1">
                <a:ea typeface="ＭＳ Ｐゴシック" charset="-128"/>
                <a:cs typeface="ＭＳ Ｐゴシック" charset="-128"/>
              </a:rPr>
              <a:t>clutching</a:t>
            </a:r>
            <a:r>
              <a:rPr lang="en-US" sz="2400">
                <a:ea typeface="ＭＳ Ｐゴシック" charset="-128"/>
                <a:cs typeface="ＭＳ Ｐゴシック" charset="-128"/>
              </a:rPr>
              <a:t> something, say “clutching.”  If not, don’t say anything.</a:t>
            </a:r>
          </a:p>
          <a:p>
            <a:pPr lvl="1" eaLnBrk="1" hangingPunct="1">
              <a:lnSpc>
                <a:spcPct val="90000"/>
              </a:lnSpc>
            </a:pPr>
            <a:r>
              <a:rPr lang="en-US" sz="2000"/>
              <a:t>Holding tight to a purse</a:t>
            </a:r>
          </a:p>
          <a:p>
            <a:pPr lvl="1" eaLnBrk="1" hangingPunct="1">
              <a:lnSpc>
                <a:spcPct val="90000"/>
              </a:lnSpc>
            </a:pPr>
            <a:r>
              <a:rPr lang="en-US" sz="2000"/>
              <a:t>Holding a fisful of money</a:t>
            </a:r>
          </a:p>
          <a:p>
            <a:pPr lvl="1" eaLnBrk="1" hangingPunct="1">
              <a:lnSpc>
                <a:spcPct val="90000"/>
              </a:lnSpc>
            </a:pPr>
            <a:r>
              <a:rPr lang="en-US" sz="2000"/>
              <a:t>Softly petting a cat’s fur</a:t>
            </a:r>
          </a:p>
          <a:p>
            <a:pPr eaLnBrk="1" hangingPunct="1">
              <a:lnSpc>
                <a:spcPct val="90000"/>
              </a:lnSpc>
            </a:pPr>
            <a:r>
              <a:rPr lang="en-US" sz="2400">
                <a:ea typeface="ＭＳ Ｐゴシック" charset="-128"/>
                <a:cs typeface="ＭＳ Ｐゴシック" charset="-128"/>
              </a:rPr>
              <a:t>If any of the things I say would make some one </a:t>
            </a:r>
            <a:r>
              <a:rPr lang="en-US" sz="2400" i="1">
                <a:ea typeface="ＭＳ Ｐゴシック" charset="-128"/>
                <a:cs typeface="ＭＳ Ｐゴシック" charset="-128"/>
              </a:rPr>
              <a:t>radiant</a:t>
            </a:r>
            <a:r>
              <a:rPr lang="en-US" sz="2400">
                <a:ea typeface="ＭＳ Ｐゴシック" charset="-128"/>
                <a:cs typeface="ＭＳ Ｐゴシック" charset="-128"/>
              </a:rPr>
              <a:t>, say, “You’d be radiant.”  If not, don’t say anything.</a:t>
            </a:r>
          </a:p>
          <a:p>
            <a:pPr lvl="1" eaLnBrk="1" hangingPunct="1">
              <a:lnSpc>
                <a:spcPct val="90000"/>
              </a:lnSpc>
            </a:pPr>
            <a:r>
              <a:rPr lang="en-US" sz="2000"/>
              <a:t>Winning a million dollars</a:t>
            </a:r>
          </a:p>
          <a:p>
            <a:pPr lvl="1" eaLnBrk="1" hangingPunct="1">
              <a:lnSpc>
                <a:spcPct val="90000"/>
              </a:lnSpc>
            </a:pPr>
            <a:r>
              <a:rPr lang="en-US" sz="2000"/>
              <a:t>Getting a hug from a favorite movie star</a:t>
            </a:r>
          </a:p>
          <a:p>
            <a:pPr lvl="1" eaLnBrk="1" hangingPunct="1">
              <a:lnSpc>
                <a:spcPct val="90000"/>
              </a:lnSpc>
            </a:pPr>
            <a:r>
              <a:rPr lang="en-US" sz="2000"/>
              <a:t>Walking to the post office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152400"/>
            <a:ext cx="8458200" cy="1600200"/>
          </a:xfrm>
        </p:spPr>
        <p:txBody>
          <a:bodyPr/>
          <a:lstStyle/>
          <a:p>
            <a:pPr eaLnBrk="1" hangingPunct="1"/>
            <a:r>
              <a:rPr lang="en-US" smtClean="0">
                <a:ea typeface="ＭＳ Ｐゴシック" charset="-128"/>
                <a:cs typeface="ＭＳ Ｐゴシック" charset="-128"/>
              </a:rPr>
              <a:t>Thinking Deeply About Words</a:t>
            </a:r>
            <a:br>
              <a:rPr lang="en-US"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Idea Completions</a:t>
            </a:r>
          </a:p>
        </p:txBody>
      </p:sp>
      <p:sp>
        <p:nvSpPr>
          <p:cNvPr id="65539" name="Rectangle 3"/>
          <p:cNvSpPr>
            <a:spLocks noGrp="1" noChangeArrowheads="1"/>
          </p:cNvSpPr>
          <p:nvPr>
            <p:ph type="body" idx="1"/>
          </p:nvPr>
        </p:nvSpPr>
        <p:spPr/>
        <p:txBody>
          <a:bodyPr/>
          <a:lstStyle/>
          <a:p>
            <a:pPr eaLnBrk="1" hangingPunct="1">
              <a:lnSpc>
                <a:spcPct val="90000"/>
              </a:lnSpc>
            </a:pPr>
            <a:r>
              <a:rPr lang="en-US">
                <a:ea typeface="ＭＳ Ｐゴシック" charset="-128"/>
                <a:cs typeface="ＭＳ Ｐゴシック" charset="-128"/>
              </a:rPr>
              <a:t>Provide students with stem that requires them to integrate a word’s meaning into a context in order to explain a situation</a:t>
            </a:r>
          </a:p>
          <a:p>
            <a:pPr lvl="1" eaLnBrk="1" hangingPunct="1">
              <a:lnSpc>
                <a:spcPct val="90000"/>
              </a:lnSpc>
            </a:pPr>
            <a:r>
              <a:rPr lang="en-US"/>
              <a:t>The audience asked the virtuoso to play another piece of music because…</a:t>
            </a:r>
          </a:p>
          <a:p>
            <a:pPr lvl="1" eaLnBrk="1" hangingPunct="1">
              <a:lnSpc>
                <a:spcPct val="90000"/>
              </a:lnSpc>
            </a:pPr>
            <a:r>
              <a:rPr lang="en-US"/>
              <a:t>The skiing teacher said Maria was a novice on the ski slopes because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304800"/>
            <a:ext cx="7391400" cy="990600"/>
          </a:xfrm>
        </p:spPr>
        <p:txBody>
          <a:bodyPr/>
          <a:lstStyle/>
          <a:p>
            <a:pPr eaLnBrk="1" hangingPunct="1"/>
            <a:r>
              <a:rPr lang="en-US" sz="3600">
                <a:ea typeface="ＭＳ Ｐゴシック" charset="-128"/>
                <a:cs typeface="ＭＳ Ｐゴシック" charset="-128"/>
              </a:rPr>
              <a:t>Interacting with Words: </a:t>
            </a:r>
            <a:r>
              <a:rPr lang="en-US" sz="3600" b="1">
                <a:solidFill>
                  <a:srgbClr val="FF0000"/>
                </a:solidFill>
                <a:ea typeface="ＭＳ Ｐゴシック" charset="-128"/>
                <a:cs typeface="ＭＳ Ｐゴシック" charset="-128"/>
              </a:rPr>
              <a:t>Questions, Reasons, Examples</a:t>
            </a:r>
          </a:p>
        </p:txBody>
      </p:sp>
      <p:sp>
        <p:nvSpPr>
          <p:cNvPr id="67587" name="Rectangle 3"/>
          <p:cNvSpPr>
            <a:spLocks noGrp="1" noChangeArrowheads="1"/>
          </p:cNvSpPr>
          <p:nvPr>
            <p:ph type="body" idx="1"/>
          </p:nvPr>
        </p:nvSpPr>
        <p:spPr>
          <a:xfrm>
            <a:off x="685800" y="1524000"/>
            <a:ext cx="7696200" cy="4191000"/>
          </a:xfrm>
        </p:spPr>
        <p:txBody>
          <a:bodyPr/>
          <a:lstStyle/>
          <a:p>
            <a:pPr eaLnBrk="1" hangingPunct="1">
              <a:lnSpc>
                <a:spcPct val="90000"/>
              </a:lnSpc>
            </a:pPr>
            <a:r>
              <a:rPr lang="en-US" sz="2400">
                <a:ea typeface="ＭＳ Ｐゴシック" charset="-128"/>
                <a:cs typeface="ＭＳ Ｐゴシック" charset="-128"/>
              </a:rPr>
              <a:t>If you are walking around a dark room, would you do it cautiously?  Why?  What are some other things that need to be done cautiously?</a:t>
            </a:r>
          </a:p>
          <a:p>
            <a:pPr eaLnBrk="1" hangingPunct="1">
              <a:lnSpc>
                <a:spcPct val="90000"/>
              </a:lnSpc>
            </a:pPr>
            <a:r>
              <a:rPr lang="en-US" sz="2400">
                <a:ea typeface="ＭＳ Ｐゴシック" charset="-128"/>
                <a:cs typeface="ＭＳ Ｐゴシック" charset="-128"/>
              </a:rPr>
              <a:t>What is something you could do to impress your teacher?  Why?  What is something that might impress your mother?</a:t>
            </a:r>
          </a:p>
          <a:p>
            <a:pPr eaLnBrk="1" hangingPunct="1">
              <a:lnSpc>
                <a:spcPct val="90000"/>
              </a:lnSpc>
            </a:pPr>
            <a:r>
              <a:rPr lang="en-US" sz="2400">
                <a:ea typeface="ＭＳ Ｐゴシック" charset="-128"/>
                <a:cs typeface="ＭＳ Ｐゴシック" charset="-128"/>
              </a:rPr>
              <a:t>Which of these things would be extraordinary?  Why or why not?</a:t>
            </a:r>
          </a:p>
          <a:p>
            <a:pPr lvl="1" eaLnBrk="1" hangingPunct="1">
              <a:lnSpc>
                <a:spcPct val="90000"/>
              </a:lnSpc>
            </a:pPr>
            <a:r>
              <a:rPr lang="en-US" sz="2000"/>
              <a:t>A shirt that was comfortable or a shirt that washed itself?</a:t>
            </a:r>
          </a:p>
          <a:p>
            <a:pPr lvl="1" eaLnBrk="1" hangingPunct="1">
              <a:lnSpc>
                <a:spcPct val="90000"/>
              </a:lnSpc>
            </a:pPr>
            <a:r>
              <a:rPr lang="en-US" sz="2000"/>
              <a:t>A person who has a library card, or a person who has read all the books in the library?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152400"/>
            <a:ext cx="8305800" cy="1600200"/>
          </a:xfrm>
        </p:spPr>
        <p:txBody>
          <a:bodyPr/>
          <a:lstStyle/>
          <a:p>
            <a:pPr eaLnBrk="1" hangingPunct="1"/>
            <a:r>
              <a:rPr lang="en-US" smtClean="0">
                <a:ea typeface="ＭＳ Ｐゴシック" charset="-128"/>
                <a:cs typeface="ＭＳ Ｐゴシック" charset="-128"/>
              </a:rPr>
              <a:t>Thinking Deeply About Words</a:t>
            </a:r>
            <a:br>
              <a:rPr lang="en-US" smtClean="0">
                <a:ea typeface="ＭＳ Ｐゴシック" charset="-128"/>
                <a:cs typeface="ＭＳ Ｐゴシック" charset="-128"/>
              </a:rPr>
            </a:br>
            <a:r>
              <a:rPr lang="en-US" b="1" smtClean="0">
                <a:solidFill>
                  <a:schemeClr val="tx2"/>
                </a:solidFill>
                <a:ea typeface="ＭＳ Ｐゴシック" charset="-128"/>
                <a:cs typeface="ＭＳ Ｐゴシック" charset="-128"/>
              </a:rPr>
              <a:t>Have You Ever …?</a:t>
            </a:r>
          </a:p>
        </p:txBody>
      </p:sp>
      <p:sp>
        <p:nvSpPr>
          <p:cNvPr id="69635" name="Rectangle 3"/>
          <p:cNvSpPr>
            <a:spLocks noGrp="1" noChangeArrowheads="1"/>
          </p:cNvSpPr>
          <p:nvPr>
            <p:ph type="body" idx="1"/>
          </p:nvPr>
        </p:nvSpPr>
        <p:spPr/>
        <p:txBody>
          <a:bodyPr/>
          <a:lstStyle/>
          <a:p>
            <a:pPr eaLnBrk="1" hangingPunct="1">
              <a:lnSpc>
                <a:spcPct val="90000"/>
              </a:lnSpc>
            </a:pPr>
            <a:r>
              <a:rPr lang="en-US">
                <a:ea typeface="ＭＳ Ｐゴシック" charset="-128"/>
                <a:cs typeface="ＭＳ Ｐゴシック" charset="-128"/>
              </a:rPr>
              <a:t>Helps students associate new words with contexts and activities from their own experiences</a:t>
            </a:r>
          </a:p>
          <a:p>
            <a:pPr lvl="1" eaLnBrk="1" hangingPunct="1">
              <a:lnSpc>
                <a:spcPct val="90000"/>
              </a:lnSpc>
            </a:pPr>
            <a:r>
              <a:rPr lang="en-US"/>
              <a:t>Describe a time when you might urge someone?</a:t>
            </a:r>
          </a:p>
          <a:p>
            <a:pPr lvl="1" eaLnBrk="1" hangingPunct="1">
              <a:lnSpc>
                <a:spcPct val="90000"/>
              </a:lnSpc>
            </a:pPr>
            <a:r>
              <a:rPr lang="en-US"/>
              <a:t>Describe a time when you might banter with someone?</a:t>
            </a:r>
          </a:p>
          <a:p>
            <a:pPr lvl="1" eaLnBrk="1" hangingPunct="1">
              <a:lnSpc>
                <a:spcPct val="90000"/>
              </a:lnSpc>
            </a:pPr>
            <a:r>
              <a:rPr lang="en-US"/>
              <a:t>What would make you gleeful?</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152400"/>
            <a:ext cx="8229600" cy="1600200"/>
          </a:xfrm>
        </p:spPr>
        <p:txBody>
          <a:bodyPr/>
          <a:lstStyle/>
          <a:p>
            <a:pPr eaLnBrk="1" hangingPunct="1"/>
            <a:r>
              <a:rPr lang="en-US" smtClean="0">
                <a:ea typeface="ＭＳ Ｐゴシック" charset="-128"/>
                <a:cs typeface="ＭＳ Ｐゴシック" charset="-128"/>
              </a:rPr>
              <a:t>Thinking Deeply About Words</a:t>
            </a:r>
            <a:r>
              <a:rPr lang="en-US" smtClean="0">
                <a:solidFill>
                  <a:srgbClr val="FF0000"/>
                </a:solidFill>
                <a:ea typeface="ＭＳ Ｐゴシック" charset="-128"/>
                <a:cs typeface="ＭＳ Ｐゴシック" charset="-128"/>
              </a:rPr>
              <a:t/>
            </a:r>
            <a:br>
              <a:rPr lang="en-US" smtClean="0">
                <a:solidFill>
                  <a:srgbClr val="FF0000"/>
                </a:solidFill>
                <a:ea typeface="ＭＳ Ｐゴシック" charset="-128"/>
                <a:cs typeface="ＭＳ Ｐゴシック" charset="-128"/>
              </a:rPr>
            </a:br>
            <a:r>
              <a:rPr lang="en-US" smtClean="0">
                <a:solidFill>
                  <a:srgbClr val="FF0000"/>
                </a:solidFill>
                <a:ea typeface="ＭＳ Ｐゴシック" charset="-128"/>
                <a:cs typeface="ＭＳ Ｐゴシック" charset="-128"/>
              </a:rPr>
              <a:t>Word associations</a:t>
            </a:r>
          </a:p>
        </p:txBody>
      </p:sp>
      <p:sp>
        <p:nvSpPr>
          <p:cNvPr id="71683" name="Rectangle 3"/>
          <p:cNvSpPr>
            <a:spLocks noGrp="1" noChangeArrowheads="1"/>
          </p:cNvSpPr>
          <p:nvPr>
            <p:ph type="body" idx="1"/>
          </p:nvPr>
        </p:nvSpPr>
        <p:spPr>
          <a:xfrm>
            <a:off x="685800" y="1828800"/>
            <a:ext cx="7924800" cy="3657600"/>
          </a:xfrm>
        </p:spPr>
        <p:txBody>
          <a:bodyPr/>
          <a:lstStyle/>
          <a:p>
            <a:pPr eaLnBrk="1" hangingPunct="1"/>
            <a:r>
              <a:rPr lang="en-US" dirty="0">
                <a:ea typeface="ＭＳ Ｐゴシック" charset="-128"/>
                <a:cs typeface="ＭＳ Ｐゴシック" charset="-128"/>
              </a:rPr>
              <a:t>Associate a new word when presented with a word or phrase:  </a:t>
            </a:r>
          </a:p>
          <a:p>
            <a:pPr lvl="1" eaLnBrk="1" hangingPunct="1"/>
            <a:r>
              <a:rPr lang="en-US" dirty="0"/>
              <a:t>Words = accomplice, virtuoso, philanthropist, novice</a:t>
            </a:r>
          </a:p>
          <a:p>
            <a:pPr lvl="1" eaLnBrk="1" hangingPunct="1"/>
            <a:r>
              <a:rPr lang="en-US" dirty="0"/>
              <a:t>Which word goes with crook?</a:t>
            </a:r>
          </a:p>
          <a:p>
            <a:pPr lvl="1" eaLnBrk="1" hangingPunct="1"/>
            <a:r>
              <a:rPr lang="en-US" dirty="0"/>
              <a:t>Which word goes with “gift to build a new hospital”</a:t>
            </a:r>
            <a:r>
              <a:rPr lang="en-US" dirty="0" smtClean="0"/>
              <a:t>?</a:t>
            </a:r>
          </a:p>
          <a:p>
            <a:pPr lvl="1" eaLnBrk="1" hangingPunct="1"/>
            <a:endParaRPr lang="en-US" dirty="0" smtClean="0"/>
          </a:p>
          <a:p>
            <a:pPr lvl="1" eaLnBrk="1" hangingPunct="1"/>
            <a:r>
              <a:rPr lang="en-US" sz="2400" dirty="0" smtClean="0"/>
              <a:t>ROT (</a:t>
            </a:r>
            <a:r>
              <a:rPr lang="en-US" sz="2400" dirty="0" err="1" smtClean="0"/>
              <a:t>p</a:t>
            </a:r>
            <a:r>
              <a:rPr lang="en-US" sz="2400" dirty="0" smtClean="0"/>
              <a:t>. 12-13) dawdled, converged, implore </a:t>
            </a:r>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152400"/>
            <a:ext cx="6870700" cy="990600"/>
          </a:xfrm>
        </p:spPr>
        <p:txBody>
          <a:bodyPr/>
          <a:lstStyle/>
          <a:p>
            <a:pPr eaLnBrk="1" hangingPunct="1"/>
            <a:r>
              <a:rPr lang="en-US" sz="3200" b="1" smtClean="0">
                <a:ea typeface="ＭＳ Ｐゴシック" charset="-128"/>
                <a:cs typeface="ＭＳ Ｐゴシック" charset="-128"/>
              </a:rPr>
              <a:t>Thinking Deeply About Words</a:t>
            </a:r>
            <a:r>
              <a:rPr lang="en-US" sz="3200" b="1" smtClean="0">
                <a:solidFill>
                  <a:srgbClr val="FF0000"/>
                </a:solidFill>
                <a:ea typeface="ＭＳ Ｐゴシック" charset="-128"/>
                <a:cs typeface="ＭＳ Ｐゴシック" charset="-128"/>
              </a:rPr>
              <a:t/>
            </a:r>
            <a:br>
              <a:rPr lang="en-US" sz="3200" b="1" smtClean="0">
                <a:solidFill>
                  <a:srgbClr val="FF0000"/>
                </a:solidFill>
                <a:ea typeface="ＭＳ Ｐゴシック" charset="-128"/>
                <a:cs typeface="ＭＳ Ｐゴシック" charset="-128"/>
              </a:rPr>
            </a:br>
            <a:r>
              <a:rPr lang="en-US" sz="3200" b="1" smtClean="0">
                <a:solidFill>
                  <a:srgbClr val="FF0000"/>
                </a:solidFill>
                <a:ea typeface="ＭＳ Ｐゴシック" charset="-128"/>
                <a:cs typeface="ＭＳ Ｐゴシック" charset="-128"/>
              </a:rPr>
              <a:t>Using the Words in One Context</a:t>
            </a:r>
            <a:endParaRPr lang="en-US" sz="3200" smtClean="0">
              <a:solidFill>
                <a:srgbClr val="FF0000"/>
              </a:solidFill>
              <a:ea typeface="ＭＳ Ｐゴシック" charset="-128"/>
              <a:cs typeface="ＭＳ Ｐゴシック" charset="-128"/>
            </a:endParaRPr>
          </a:p>
        </p:txBody>
      </p:sp>
      <p:sp>
        <p:nvSpPr>
          <p:cNvPr id="75779" name="Rectangle 3"/>
          <p:cNvSpPr>
            <a:spLocks noGrp="1" noChangeArrowheads="1"/>
          </p:cNvSpPr>
          <p:nvPr>
            <p:ph type="body" idx="1"/>
          </p:nvPr>
        </p:nvSpPr>
        <p:spPr>
          <a:xfrm>
            <a:off x="685800" y="1447800"/>
            <a:ext cx="7696200" cy="4038600"/>
          </a:xfrm>
        </p:spPr>
        <p:txBody>
          <a:bodyPr/>
          <a:lstStyle/>
          <a:p>
            <a:pPr eaLnBrk="1" hangingPunct="1"/>
            <a:r>
              <a:rPr lang="en-US">
                <a:ea typeface="ＭＳ Ｐゴシック" charset="-128"/>
                <a:cs typeface="ＭＳ Ｐゴシック" charset="-128"/>
              </a:rPr>
              <a:t>What would an </a:t>
            </a:r>
            <a:r>
              <a:rPr lang="en-US" i="1">
                <a:ea typeface="ＭＳ Ｐゴシック" charset="-128"/>
                <a:cs typeface="ＭＳ Ｐゴシック" charset="-128"/>
              </a:rPr>
              <a:t>immense</a:t>
            </a:r>
            <a:r>
              <a:rPr lang="en-US">
                <a:ea typeface="ＭＳ Ｐゴシック" charset="-128"/>
                <a:cs typeface="ＭＳ Ｐゴシック" charset="-128"/>
              </a:rPr>
              <a:t> plate of spaghetti look like?</a:t>
            </a:r>
          </a:p>
          <a:p>
            <a:pPr eaLnBrk="1" hangingPunct="1"/>
            <a:r>
              <a:rPr lang="en-US">
                <a:ea typeface="ＭＳ Ｐゴシック" charset="-128"/>
                <a:cs typeface="ＭＳ Ｐゴシック" charset="-128"/>
              </a:rPr>
              <a:t>Would you feel </a:t>
            </a:r>
            <a:r>
              <a:rPr lang="en-US" i="1">
                <a:ea typeface="ＭＳ Ｐゴシック" charset="-128"/>
                <a:cs typeface="ＭＳ Ｐゴシック" charset="-128"/>
              </a:rPr>
              <a:t>miserabl</a:t>
            </a:r>
            <a:r>
              <a:rPr lang="en-US">
                <a:ea typeface="ＭＳ Ｐゴシック" charset="-128"/>
                <a:cs typeface="ＭＳ Ｐゴシック" charset="-128"/>
              </a:rPr>
              <a:t>e after you ate all that spaghetti?  Why or why not?</a:t>
            </a:r>
          </a:p>
          <a:p>
            <a:pPr eaLnBrk="1" hangingPunct="1"/>
            <a:r>
              <a:rPr lang="en-US">
                <a:ea typeface="ＭＳ Ｐゴシック" charset="-128"/>
                <a:cs typeface="ＭＳ Ｐゴシック" charset="-128"/>
              </a:rPr>
              <a:t>What would it look like to eat the spaghetti in a </a:t>
            </a:r>
            <a:r>
              <a:rPr lang="en-US" i="1">
                <a:ea typeface="ＭＳ Ｐゴシック" charset="-128"/>
                <a:cs typeface="ＭＳ Ｐゴシック" charset="-128"/>
              </a:rPr>
              <a:t>leisurely</a:t>
            </a:r>
            <a:r>
              <a:rPr lang="en-US">
                <a:ea typeface="ＭＳ Ｐゴシック" charset="-128"/>
                <a:cs typeface="ＭＳ Ｐゴシック" charset="-128"/>
              </a:rPr>
              <a:t> way?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z="3600" b="1" smtClean="0">
                <a:ea typeface="ＭＳ Ｐゴシック" charset="-128"/>
                <a:cs typeface="ＭＳ Ｐゴシック" charset="-128"/>
              </a:rPr>
              <a:t>Thinking Deeply About Words </a:t>
            </a:r>
            <a:r>
              <a:rPr lang="en-US" sz="3600" b="1" smtClean="0">
                <a:solidFill>
                  <a:schemeClr val="tx2"/>
                </a:solidFill>
                <a:ea typeface="ＭＳ Ｐゴシック" charset="-128"/>
                <a:cs typeface="ＭＳ Ｐゴシック" charset="-128"/>
              </a:rPr>
              <a:t>Use the Same Format for Words</a:t>
            </a:r>
            <a:endParaRPr lang="en-US" sz="3600" smtClean="0">
              <a:solidFill>
                <a:schemeClr val="tx2"/>
              </a:solidFill>
              <a:ea typeface="ＭＳ Ｐゴシック" charset="-128"/>
              <a:cs typeface="ＭＳ Ｐゴシック" charset="-128"/>
            </a:endParaRPr>
          </a:p>
        </p:txBody>
      </p:sp>
      <p:sp>
        <p:nvSpPr>
          <p:cNvPr id="77827" name="Rectangle 3"/>
          <p:cNvSpPr>
            <a:spLocks noGrp="1" noChangeArrowheads="1"/>
          </p:cNvSpPr>
          <p:nvPr>
            <p:ph type="body" idx="1"/>
          </p:nvPr>
        </p:nvSpPr>
        <p:spPr/>
        <p:txBody>
          <a:bodyPr/>
          <a:lstStyle/>
          <a:p>
            <a:pPr eaLnBrk="1" hangingPunct="1">
              <a:lnSpc>
                <a:spcPct val="90000"/>
              </a:lnSpc>
            </a:pPr>
            <a:r>
              <a:rPr lang="en-US" sz="2800">
                <a:ea typeface="ＭＳ Ｐゴシック" charset="-128"/>
                <a:cs typeface="ＭＳ Ｐゴシック" charset="-128"/>
              </a:rPr>
              <a:t>If you satisfy your </a:t>
            </a:r>
            <a:r>
              <a:rPr lang="en-US" sz="2800" i="1">
                <a:ea typeface="ＭＳ Ｐゴシック" charset="-128"/>
                <a:cs typeface="ＭＳ Ｐゴシック" charset="-128"/>
              </a:rPr>
              <a:t>curiosity</a:t>
            </a:r>
            <a:r>
              <a:rPr lang="en-US" sz="2800">
                <a:ea typeface="ＭＳ Ｐゴシック" charset="-128"/>
                <a:cs typeface="ＭＳ Ｐゴシック" charset="-128"/>
              </a:rPr>
              <a:t>, do you need to find out more or have you found out all you need?  Why?</a:t>
            </a:r>
          </a:p>
          <a:p>
            <a:pPr eaLnBrk="1" hangingPunct="1">
              <a:lnSpc>
                <a:spcPct val="90000"/>
              </a:lnSpc>
            </a:pPr>
            <a:r>
              <a:rPr lang="en-US" sz="2800">
                <a:ea typeface="ＭＳ Ｐゴシック" charset="-128"/>
                <a:cs typeface="ＭＳ Ｐゴシック" charset="-128"/>
              </a:rPr>
              <a:t>If a dog was </a:t>
            </a:r>
            <a:r>
              <a:rPr lang="en-US" sz="2800" i="1">
                <a:ea typeface="ＭＳ Ｐゴシック" charset="-128"/>
                <a:cs typeface="ＭＳ Ｐゴシック" charset="-128"/>
              </a:rPr>
              <a:t>menacing</a:t>
            </a:r>
            <a:r>
              <a:rPr lang="en-US" sz="2800">
                <a:ea typeface="ＭＳ Ｐゴシック" charset="-128"/>
                <a:cs typeface="ＭＳ Ｐゴシック" charset="-128"/>
              </a:rPr>
              <a:t>, would you want to pet it or move away?  Why?</a:t>
            </a:r>
          </a:p>
          <a:p>
            <a:pPr eaLnBrk="1" hangingPunct="1">
              <a:lnSpc>
                <a:spcPct val="90000"/>
              </a:lnSpc>
            </a:pPr>
            <a:r>
              <a:rPr lang="en-US" sz="2800">
                <a:ea typeface="ＭＳ Ｐゴシック" charset="-128"/>
                <a:cs typeface="ＭＳ Ｐゴシック" charset="-128"/>
              </a:rPr>
              <a:t>If you wanted to see something </a:t>
            </a:r>
            <a:r>
              <a:rPr lang="en-US" sz="2800" i="1">
                <a:ea typeface="ＭＳ Ｐゴシック" charset="-128"/>
                <a:cs typeface="ＭＳ Ｐゴシック" charset="-128"/>
              </a:rPr>
              <a:t>exquisite</a:t>
            </a:r>
            <a:r>
              <a:rPr lang="en-US" sz="2800">
                <a:ea typeface="ＭＳ Ｐゴシック" charset="-128"/>
                <a:cs typeface="ＭＳ Ｐゴシック" charset="-128"/>
              </a:rPr>
              <a:t>, would you go to a museum or a grocery store?  Why?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152400"/>
            <a:ext cx="8077200" cy="1600200"/>
          </a:xfrm>
        </p:spPr>
        <p:txBody>
          <a:bodyPr/>
          <a:lstStyle/>
          <a:p>
            <a:pPr eaLnBrk="1" hangingPunct="1"/>
            <a:r>
              <a:rPr lang="en-US" smtClean="0">
                <a:ea typeface="ＭＳ Ｐゴシック" charset="-128"/>
                <a:cs typeface="ＭＳ Ｐゴシック" charset="-128"/>
              </a:rPr>
              <a:t>Thinking Deeply About Words </a:t>
            </a:r>
            <a:r>
              <a:rPr lang="en-US" b="1" smtClean="0">
                <a:ea typeface="ＭＳ Ｐゴシック" charset="-128"/>
                <a:cs typeface="ＭＳ Ｐゴシック" charset="-128"/>
              </a:rPr>
              <a:t/>
            </a:r>
            <a:br>
              <a:rPr lang="en-US" b="1"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Classifying</a:t>
            </a:r>
          </a:p>
        </p:txBody>
      </p:sp>
      <p:sp>
        <p:nvSpPr>
          <p:cNvPr id="79875" name="Rectangle 3"/>
          <p:cNvSpPr>
            <a:spLocks noGrp="1" noChangeArrowheads="1"/>
          </p:cNvSpPr>
          <p:nvPr>
            <p:ph sz="half" idx="1"/>
          </p:nvPr>
        </p:nvSpPr>
        <p:spPr/>
        <p:txBody>
          <a:bodyPr/>
          <a:lstStyle/>
          <a:p>
            <a:pPr eaLnBrk="1" hangingPunct="1"/>
            <a:r>
              <a:rPr lang="en-US" sz="2800">
                <a:ea typeface="ＭＳ Ｐゴシック" charset="-128"/>
                <a:cs typeface="ＭＳ Ｐゴシック" charset="-128"/>
              </a:rPr>
              <a:t>Mammals</a:t>
            </a:r>
          </a:p>
          <a:p>
            <a:pPr lvl="1" eaLnBrk="1" hangingPunct="1"/>
            <a:r>
              <a:rPr lang="en-US" sz="2400"/>
              <a:t>People</a:t>
            </a:r>
          </a:p>
          <a:p>
            <a:pPr lvl="1" eaLnBrk="1" hangingPunct="1"/>
            <a:r>
              <a:rPr lang="en-US" sz="2400"/>
              <a:t>Cats</a:t>
            </a:r>
          </a:p>
          <a:p>
            <a:pPr lvl="1" eaLnBrk="1" hangingPunct="1"/>
            <a:r>
              <a:rPr lang="en-US" sz="2400"/>
              <a:t>Dogs</a:t>
            </a:r>
          </a:p>
          <a:p>
            <a:pPr lvl="1" eaLnBrk="1" hangingPunct="1"/>
            <a:r>
              <a:rPr lang="en-US" sz="2400"/>
              <a:t>Lions</a:t>
            </a:r>
          </a:p>
          <a:p>
            <a:pPr lvl="1" eaLnBrk="1" hangingPunct="1"/>
            <a:r>
              <a:rPr lang="en-US" sz="2400"/>
              <a:t>Mice </a:t>
            </a:r>
          </a:p>
          <a:p>
            <a:pPr lvl="1" eaLnBrk="1" hangingPunct="1"/>
            <a:r>
              <a:rPr lang="en-US" sz="2400"/>
              <a:t>Whales</a:t>
            </a:r>
          </a:p>
        </p:txBody>
      </p:sp>
      <p:sp>
        <p:nvSpPr>
          <p:cNvPr id="79876" name="Rectangle 4"/>
          <p:cNvSpPr>
            <a:spLocks noGrp="1" noChangeArrowheads="1"/>
          </p:cNvSpPr>
          <p:nvPr>
            <p:ph type="body" sz="half" idx="2"/>
          </p:nvPr>
        </p:nvSpPr>
        <p:spPr/>
        <p:txBody>
          <a:bodyPr/>
          <a:lstStyle/>
          <a:p>
            <a:pPr eaLnBrk="1" hangingPunct="1"/>
            <a:r>
              <a:rPr lang="en-US" sz="2800">
                <a:ea typeface="ＭＳ Ｐゴシック" charset="-128"/>
                <a:cs typeface="ＭＳ Ｐゴシック" charset="-128"/>
              </a:rPr>
              <a:t>Reptiles</a:t>
            </a:r>
          </a:p>
          <a:p>
            <a:pPr lvl="1" eaLnBrk="1" hangingPunct="1"/>
            <a:r>
              <a:rPr lang="en-US" sz="2400"/>
              <a:t>Snakes</a:t>
            </a:r>
          </a:p>
          <a:p>
            <a:pPr lvl="1" eaLnBrk="1" hangingPunct="1"/>
            <a:r>
              <a:rPr lang="en-US" sz="2400"/>
              <a:t>Alligators</a:t>
            </a:r>
          </a:p>
          <a:p>
            <a:pPr lvl="1" eaLnBrk="1" hangingPunct="1"/>
            <a:r>
              <a:rPr lang="en-US" sz="2400"/>
              <a:t>Dinosaurs</a:t>
            </a:r>
          </a:p>
          <a:p>
            <a:pPr lvl="1" eaLnBrk="1" hangingPunct="1"/>
            <a:r>
              <a:rPr lang="en-US" sz="2400"/>
              <a:t>Lizards</a:t>
            </a:r>
          </a:p>
          <a:p>
            <a:pPr lvl="1" eaLnBrk="1" hangingPunct="1"/>
            <a:endParaRPr lang="en-US"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3"/>
          <p:cNvSpPr>
            <a:spLocks noGrp="1" noChangeArrowheads="1"/>
          </p:cNvSpPr>
          <p:nvPr>
            <p:ph sz="half" idx="1"/>
          </p:nvPr>
        </p:nvSpPr>
        <p:spPr>
          <a:xfrm>
            <a:off x="685800" y="2133600"/>
            <a:ext cx="3771900" cy="3657600"/>
          </a:xfrm>
        </p:spPr>
        <p:txBody>
          <a:bodyPr/>
          <a:lstStyle/>
          <a:p>
            <a:pPr eaLnBrk="1" hangingPunct="1"/>
            <a:r>
              <a:rPr lang="en-US" sz="2800">
                <a:ea typeface="ＭＳ Ｐゴシック" charset="-128"/>
                <a:cs typeface="ＭＳ Ｐゴシック" charset="-128"/>
              </a:rPr>
              <a:t>What makes something a mammal?</a:t>
            </a:r>
          </a:p>
          <a:p>
            <a:pPr lvl="1" eaLnBrk="1" hangingPunct="1"/>
            <a:r>
              <a:rPr lang="en-US" sz="2400"/>
              <a:t>Hair</a:t>
            </a:r>
          </a:p>
          <a:p>
            <a:pPr lvl="1" eaLnBrk="1" hangingPunct="1"/>
            <a:r>
              <a:rPr lang="en-US" sz="2400"/>
              <a:t>Warm-blooded</a:t>
            </a:r>
          </a:p>
          <a:p>
            <a:pPr lvl="1" eaLnBrk="1" hangingPunct="1"/>
            <a:r>
              <a:rPr lang="en-US" sz="2400"/>
              <a:t>Milk to young</a:t>
            </a:r>
          </a:p>
          <a:p>
            <a:pPr lvl="1" eaLnBrk="1" hangingPunct="1"/>
            <a:endParaRPr lang="en-US" sz="2400"/>
          </a:p>
        </p:txBody>
      </p:sp>
      <p:sp>
        <p:nvSpPr>
          <p:cNvPr id="81923" name="Rectangle 4"/>
          <p:cNvSpPr>
            <a:spLocks noGrp="1" noChangeArrowheads="1"/>
          </p:cNvSpPr>
          <p:nvPr>
            <p:ph type="body" sz="half" idx="2"/>
          </p:nvPr>
        </p:nvSpPr>
        <p:spPr>
          <a:xfrm>
            <a:off x="4610100" y="2133600"/>
            <a:ext cx="3771900" cy="3657600"/>
          </a:xfrm>
        </p:spPr>
        <p:txBody>
          <a:bodyPr/>
          <a:lstStyle/>
          <a:p>
            <a:pPr eaLnBrk="1" hangingPunct="1"/>
            <a:r>
              <a:rPr lang="en-US" sz="2800" dirty="0">
                <a:ea typeface="ＭＳ Ｐゴシック" charset="-128"/>
                <a:cs typeface="ＭＳ Ｐゴシック" charset="-128"/>
              </a:rPr>
              <a:t>What makes something a reptile?</a:t>
            </a:r>
          </a:p>
          <a:p>
            <a:pPr lvl="1" eaLnBrk="1" hangingPunct="1"/>
            <a:r>
              <a:rPr lang="en-US" sz="2400" dirty="0" smtClean="0"/>
              <a:t>Skin</a:t>
            </a:r>
          </a:p>
          <a:p>
            <a:pPr lvl="1" eaLnBrk="1" hangingPunct="1"/>
            <a:r>
              <a:rPr lang="en-US" sz="2400" dirty="0"/>
              <a:t>Cold-blooded</a:t>
            </a:r>
          </a:p>
          <a:p>
            <a:pPr lvl="1" eaLnBrk="1" hangingPunct="1"/>
            <a:r>
              <a:rPr lang="en-US" sz="2400" dirty="0"/>
              <a:t>Shape of head</a:t>
            </a:r>
          </a:p>
        </p:txBody>
      </p:sp>
      <p:sp>
        <p:nvSpPr>
          <p:cNvPr id="81924" name="Rectangle 2"/>
          <p:cNvSpPr>
            <a:spLocks noGrp="1" noChangeArrowheads="1"/>
          </p:cNvSpPr>
          <p:nvPr>
            <p:ph type="title"/>
          </p:nvPr>
        </p:nvSpPr>
        <p:spPr>
          <a:xfrm>
            <a:off x="228600" y="152400"/>
            <a:ext cx="8077200" cy="1600200"/>
          </a:xfrm>
        </p:spPr>
        <p:txBody>
          <a:bodyPr/>
          <a:lstStyle/>
          <a:p>
            <a:pPr eaLnBrk="1" hangingPunct="1"/>
            <a:r>
              <a:rPr lang="en-US" smtClean="0">
                <a:ea typeface="ＭＳ Ｐゴシック" charset="-128"/>
                <a:cs typeface="ＭＳ Ｐゴシック" charset="-128"/>
              </a:rPr>
              <a:t>Thinking Deeply About Words </a:t>
            </a:r>
            <a:r>
              <a:rPr lang="en-US" b="1" smtClean="0">
                <a:ea typeface="ＭＳ Ｐゴシック" charset="-128"/>
                <a:cs typeface="ＭＳ Ｐゴシック" charset="-128"/>
              </a:rPr>
              <a:t/>
            </a:r>
            <a:br>
              <a:rPr lang="en-US" b="1"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Classifying</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752600" y="152400"/>
            <a:ext cx="5803900" cy="1600200"/>
          </a:xfrm>
        </p:spPr>
        <p:txBody>
          <a:bodyPr/>
          <a:lstStyle/>
          <a:p>
            <a:pPr eaLnBrk="1" hangingPunct="1"/>
            <a:r>
              <a:rPr lang="en-US" sz="4000" b="1">
                <a:solidFill>
                  <a:srgbClr val="FF0000"/>
                </a:solidFill>
                <a:ea typeface="ＭＳ Ｐゴシック" charset="-128"/>
                <a:cs typeface="ＭＳ Ｐゴシック" charset="-128"/>
              </a:rPr>
              <a:t>Teaching words in semantic groups</a:t>
            </a:r>
          </a:p>
        </p:txBody>
      </p:sp>
      <p:sp>
        <p:nvSpPr>
          <p:cNvPr id="83971" name="Rectangle 3"/>
          <p:cNvSpPr>
            <a:spLocks noGrp="1" noChangeArrowheads="1"/>
          </p:cNvSpPr>
          <p:nvPr>
            <p:ph sz="half" idx="1"/>
          </p:nvPr>
        </p:nvSpPr>
        <p:spPr>
          <a:xfrm>
            <a:off x="1447800" y="1828800"/>
            <a:ext cx="3009900" cy="3657600"/>
          </a:xfrm>
        </p:spPr>
        <p:txBody>
          <a:bodyPr/>
          <a:lstStyle/>
          <a:p>
            <a:pPr algn="ctr" eaLnBrk="1" hangingPunct="1">
              <a:buFontTx/>
              <a:buNone/>
            </a:pPr>
            <a:r>
              <a:rPr lang="en-US" sz="2800" u="sng">
                <a:solidFill>
                  <a:schemeClr val="folHlink"/>
                </a:solidFill>
                <a:ea typeface="ＭＳ Ｐゴシック" charset="-128"/>
                <a:cs typeface="ＭＳ Ｐゴシック" charset="-128"/>
              </a:rPr>
              <a:t>Bad People</a:t>
            </a:r>
          </a:p>
          <a:p>
            <a:pPr lvl="1" eaLnBrk="1" hangingPunct="1"/>
            <a:r>
              <a:rPr lang="en-US" sz="2400"/>
              <a:t>Villain</a:t>
            </a:r>
          </a:p>
          <a:p>
            <a:pPr lvl="1" eaLnBrk="1" hangingPunct="1"/>
            <a:r>
              <a:rPr lang="en-US" sz="2400"/>
              <a:t>Malefactor</a:t>
            </a:r>
          </a:p>
          <a:p>
            <a:pPr lvl="1" eaLnBrk="1" hangingPunct="1"/>
            <a:r>
              <a:rPr lang="en-US" sz="2400"/>
              <a:t>Burglar</a:t>
            </a:r>
          </a:p>
          <a:p>
            <a:pPr lvl="1" eaLnBrk="1" hangingPunct="1"/>
            <a:r>
              <a:rPr lang="en-US" sz="2400"/>
              <a:t>Embezzler</a:t>
            </a:r>
          </a:p>
          <a:p>
            <a:pPr lvl="1" eaLnBrk="1" hangingPunct="1"/>
            <a:r>
              <a:rPr lang="en-US" sz="2400"/>
              <a:t>Miscreant</a:t>
            </a:r>
          </a:p>
          <a:p>
            <a:pPr lvl="1" eaLnBrk="1" hangingPunct="1"/>
            <a:r>
              <a:rPr lang="en-US" sz="2400"/>
              <a:t>Cad</a:t>
            </a:r>
          </a:p>
          <a:p>
            <a:pPr lvl="1" eaLnBrk="1" hangingPunct="1"/>
            <a:r>
              <a:rPr lang="en-US" sz="2400"/>
              <a:t>Rogue</a:t>
            </a:r>
          </a:p>
          <a:p>
            <a:pPr lvl="1" eaLnBrk="1" hangingPunct="1"/>
            <a:r>
              <a:rPr lang="en-US" sz="2400"/>
              <a:t>Scoundrel</a:t>
            </a:r>
          </a:p>
        </p:txBody>
      </p:sp>
      <p:sp>
        <p:nvSpPr>
          <p:cNvPr id="83972" name="Rectangle 4"/>
          <p:cNvSpPr>
            <a:spLocks noGrp="1" noChangeArrowheads="1"/>
          </p:cNvSpPr>
          <p:nvPr>
            <p:ph type="body" sz="half" idx="2"/>
          </p:nvPr>
        </p:nvSpPr>
        <p:spPr>
          <a:xfrm>
            <a:off x="4610100" y="1828800"/>
            <a:ext cx="2933700" cy="3657600"/>
          </a:xfrm>
        </p:spPr>
        <p:txBody>
          <a:bodyPr/>
          <a:lstStyle/>
          <a:p>
            <a:pPr marL="457200" indent="-457200" algn="ctr" eaLnBrk="1" hangingPunct="1">
              <a:lnSpc>
                <a:spcPct val="90000"/>
              </a:lnSpc>
              <a:buFontTx/>
              <a:buNone/>
            </a:pPr>
            <a:r>
              <a:rPr lang="en-US" sz="2800" u="sng">
                <a:solidFill>
                  <a:schemeClr val="tx2"/>
                </a:solidFill>
                <a:ea typeface="ＭＳ Ｐゴシック" charset="-128"/>
                <a:cs typeface="ＭＳ Ｐゴシック" charset="-128"/>
              </a:rPr>
              <a:t>Red</a:t>
            </a:r>
          </a:p>
          <a:p>
            <a:pPr marL="1027113" lvl="1" indent="-455613" eaLnBrk="1" hangingPunct="1">
              <a:lnSpc>
                <a:spcPct val="90000"/>
              </a:lnSpc>
            </a:pPr>
            <a:r>
              <a:rPr lang="en-US" sz="2400"/>
              <a:t>Crimson</a:t>
            </a:r>
          </a:p>
          <a:p>
            <a:pPr marL="1027113" lvl="1" indent="-455613" eaLnBrk="1" hangingPunct="1">
              <a:lnSpc>
                <a:spcPct val="90000"/>
              </a:lnSpc>
            </a:pPr>
            <a:r>
              <a:rPr lang="en-US" sz="2400"/>
              <a:t>Scarlet</a:t>
            </a:r>
          </a:p>
          <a:p>
            <a:pPr marL="1027113" lvl="1" indent="-455613" eaLnBrk="1" hangingPunct="1">
              <a:lnSpc>
                <a:spcPct val="90000"/>
              </a:lnSpc>
            </a:pPr>
            <a:r>
              <a:rPr lang="en-US" sz="2400"/>
              <a:t>Pink</a:t>
            </a:r>
          </a:p>
          <a:p>
            <a:pPr marL="1027113" lvl="1" indent="-455613" eaLnBrk="1" hangingPunct="1">
              <a:lnSpc>
                <a:spcPct val="90000"/>
              </a:lnSpc>
            </a:pPr>
            <a:r>
              <a:rPr lang="en-US" sz="2400"/>
              <a:t>Blush</a:t>
            </a:r>
          </a:p>
          <a:p>
            <a:pPr marL="1027113" lvl="1" indent="-455613" eaLnBrk="1" hangingPunct="1">
              <a:lnSpc>
                <a:spcPct val="90000"/>
              </a:lnSpc>
            </a:pPr>
            <a:r>
              <a:rPr lang="en-US" sz="2400"/>
              <a:t>Ruby</a:t>
            </a:r>
          </a:p>
          <a:p>
            <a:pPr marL="1027113" lvl="1" indent="-455613" eaLnBrk="1" hangingPunct="1">
              <a:lnSpc>
                <a:spcPct val="90000"/>
              </a:lnSpc>
            </a:pPr>
            <a:r>
              <a:rPr lang="en-US" sz="2400"/>
              <a:t>Sanguine</a:t>
            </a:r>
          </a:p>
          <a:p>
            <a:pPr marL="1027113" lvl="1" indent="-455613" eaLnBrk="1" hangingPunct="1">
              <a:lnSpc>
                <a:spcPct val="90000"/>
              </a:lnSpc>
            </a:pPr>
            <a:r>
              <a:rPr lang="en-US" sz="2400"/>
              <a:t>Carmine</a:t>
            </a:r>
          </a:p>
          <a:p>
            <a:pPr marL="1027113" lvl="1" indent="-455613" eaLnBrk="1" hangingPunct="1">
              <a:lnSpc>
                <a:spcPct val="90000"/>
              </a:lnSpc>
            </a:pPr>
            <a:endParaRPr lang="en-US" sz="2400"/>
          </a:p>
          <a:p>
            <a:pPr marL="1027113" lvl="1" indent="-455613" eaLnBrk="1" hangingPunct="1">
              <a:lnSpc>
                <a:spcPct val="90000"/>
              </a:lnSpc>
            </a:pPr>
            <a:endParaRPr lang="en-US" sz="2400"/>
          </a:p>
        </p:txBody>
      </p:sp>
      <p:sp>
        <p:nvSpPr>
          <p:cNvPr id="5" name="TextBox 4"/>
          <p:cNvSpPr txBox="1"/>
          <p:nvPr/>
        </p:nvSpPr>
        <p:spPr>
          <a:xfrm>
            <a:off x="4724400" y="5562600"/>
            <a:ext cx="2290674" cy="646331"/>
          </a:xfrm>
          <a:prstGeom prst="rect">
            <a:avLst/>
          </a:prstGeom>
          <a:solidFill>
            <a:srgbClr val="FFDC4C"/>
          </a:solidFill>
        </p:spPr>
        <p:txBody>
          <a:bodyPr wrap="none" rtlCol="0">
            <a:spAutoFit/>
          </a:bodyPr>
          <a:lstStyle/>
          <a:p>
            <a:r>
              <a:rPr lang="en-US" dirty="0" smtClean="0"/>
              <a:t>     Hollis Woods:</a:t>
            </a:r>
          </a:p>
          <a:p>
            <a:r>
              <a:rPr lang="en-US" dirty="0" smtClean="0"/>
              <a:t>Actions      Feelings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1026"/>
          <p:cNvSpPr>
            <a:spLocks noGrp="1" noChangeArrowheads="1"/>
          </p:cNvSpPr>
          <p:nvPr>
            <p:ph type="ctrTitle"/>
          </p:nvPr>
        </p:nvSpPr>
        <p:spPr>
          <a:xfrm>
            <a:off x="1371600" y="1892300"/>
            <a:ext cx="6400800" cy="1765300"/>
          </a:xfrm>
        </p:spPr>
        <p:txBody>
          <a:bodyPr/>
          <a:lstStyle/>
          <a:p>
            <a:pPr eaLnBrk="1" hangingPunct="1">
              <a:defRPr/>
            </a:pPr>
            <a:r>
              <a:rPr lang="en-US">
                <a:ea typeface="+mj-ea"/>
                <a:cs typeface="+mj-cs"/>
              </a:rPr>
              <a:t>What does it mean to KNOW a word?</a:t>
            </a:r>
          </a:p>
        </p:txBody>
      </p:sp>
      <p:sp>
        <p:nvSpPr>
          <p:cNvPr id="133124" name="Rectangle 1028"/>
          <p:cNvSpPr>
            <a:spLocks noGrp="1" noChangeArrowheads="1"/>
          </p:cNvSpPr>
          <p:nvPr>
            <p:ph type="subTitle" idx="1"/>
          </p:nvPr>
        </p:nvSpPr>
        <p:spPr/>
        <p:txBody>
          <a:bodyPr/>
          <a:lstStyle/>
          <a:p>
            <a:pPr eaLnBrk="1" hangingPunct="1">
              <a:defRPr/>
            </a:pPr>
            <a:endParaRPr lang="en-US">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6018" name="Picture 2" descr="02dstahl_19"/>
          <p:cNvPicPr>
            <a:picLocks noGrp="1" noChangeAspect="1" noChangeArrowheads="1"/>
          </p:cNvPicPr>
          <p:nvPr>
            <p:ph/>
          </p:nvPr>
        </p:nvPicPr>
        <p:blipFill>
          <a:blip r:embed="rId3"/>
          <a:srcRect/>
          <a:stretch>
            <a:fillRect/>
          </a:stretch>
        </p:blipFill>
        <p:spPr>
          <a:xfrm>
            <a:off x="381000" y="136525"/>
            <a:ext cx="8534400" cy="6597650"/>
          </a:xfrm>
          <a:noFill/>
        </p:spPr>
      </p:pic>
      <p:sp>
        <p:nvSpPr>
          <p:cNvPr id="86019" name="Rectangle 3"/>
          <p:cNvSpPr>
            <a:spLocks noGrp="1" noChangeArrowheads="1"/>
          </p:cNvSpPr>
          <p:nvPr>
            <p:ph type="title" idx="4294967295"/>
          </p:nvPr>
        </p:nvSpPr>
        <p:spPr/>
        <p:txBody>
          <a:bodyPr/>
          <a:lstStyle/>
          <a:p>
            <a:pPr eaLnBrk="1" hangingPunct="1"/>
            <a:r>
              <a:rPr lang="en-US" b="1">
                <a:solidFill>
                  <a:srgbClr val="FF0000"/>
                </a:solidFill>
                <a:ea typeface="ＭＳ Ｐゴシック" charset="-128"/>
                <a:cs typeface="ＭＳ Ｐゴシック" charset="-128"/>
              </a:rPr>
              <a:t>Semantic Feature Analysis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a:xfrm>
            <a:off x="1371600" y="2451100"/>
            <a:ext cx="6400800" cy="2273300"/>
          </a:xfrm>
        </p:spPr>
        <p:txBody>
          <a:bodyPr/>
          <a:lstStyle/>
          <a:p>
            <a:pPr eaLnBrk="1" hangingPunct="1">
              <a:defRPr/>
            </a:pPr>
            <a:r>
              <a:rPr lang="en-US" dirty="0" smtClean="0">
                <a:ea typeface="+mj-ea"/>
                <a:cs typeface="+mj-cs"/>
              </a:rPr>
              <a:t>Try It Out With </a:t>
            </a:r>
            <a:br>
              <a:rPr lang="en-US" dirty="0" smtClean="0">
                <a:ea typeface="+mj-ea"/>
                <a:cs typeface="+mj-cs"/>
              </a:rPr>
            </a:br>
            <a:r>
              <a:rPr lang="en-US" dirty="0" smtClean="0">
                <a:ea typeface="+mj-ea"/>
                <a:cs typeface="+mj-cs"/>
              </a:rPr>
              <a:t>Your Lesson Template:</a:t>
            </a:r>
            <a:br>
              <a:rPr lang="en-US" dirty="0" smtClean="0">
                <a:ea typeface="+mj-ea"/>
                <a:cs typeface="+mj-cs"/>
              </a:rPr>
            </a:br>
            <a:r>
              <a:rPr lang="en-US" dirty="0" smtClean="0">
                <a:ea typeface="+mj-ea"/>
                <a:cs typeface="+mj-cs"/>
              </a:rPr>
              <a:t>Running Out of Time</a:t>
            </a:r>
            <a:endParaRPr lang="en-US" dirty="0">
              <a:ea typeface="+mj-ea"/>
              <a:cs typeface="+mj-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870700" cy="990600"/>
          </a:xfrm>
        </p:spPr>
        <p:txBody>
          <a:bodyPr/>
          <a:lstStyle/>
          <a:p>
            <a:r>
              <a:rPr lang="en-US" dirty="0" smtClean="0"/>
              <a:t>Tier 2 words in </a:t>
            </a:r>
            <a:br>
              <a:rPr lang="en-US" dirty="0" smtClean="0"/>
            </a:br>
            <a:r>
              <a:rPr lang="en-US" dirty="0" smtClean="0"/>
              <a:t>Pictures of Hollis Woods</a:t>
            </a:r>
            <a:endParaRPr lang="en-US" dirty="0"/>
          </a:p>
        </p:txBody>
      </p:sp>
      <p:sp>
        <p:nvSpPr>
          <p:cNvPr id="3" name="Content Placeholder 2"/>
          <p:cNvSpPr>
            <a:spLocks noGrp="1"/>
          </p:cNvSpPr>
          <p:nvPr>
            <p:ph idx="1"/>
          </p:nvPr>
        </p:nvSpPr>
        <p:spPr>
          <a:xfrm>
            <a:off x="1600200" y="2133600"/>
            <a:ext cx="6781800" cy="3352800"/>
          </a:xfrm>
        </p:spPr>
        <p:txBody>
          <a:bodyPr/>
          <a:lstStyle/>
          <a:p>
            <a:pPr>
              <a:buNone/>
            </a:pPr>
            <a:r>
              <a:rPr lang="en-US" sz="3000" dirty="0" smtClean="0"/>
              <a:t>Work in groups of three. </a:t>
            </a:r>
          </a:p>
          <a:p>
            <a:pPr>
              <a:buNone/>
            </a:pPr>
            <a:r>
              <a:rPr lang="en-US" sz="3000" dirty="0" smtClean="0"/>
              <a:t>Choose a chapter 1-8. </a:t>
            </a:r>
          </a:p>
          <a:p>
            <a:pPr>
              <a:buNone/>
            </a:pPr>
            <a:r>
              <a:rPr lang="en-US" sz="3000" dirty="0" smtClean="0"/>
              <a:t> Locate three Tier 2 words.  </a:t>
            </a:r>
          </a:p>
          <a:p>
            <a:pPr>
              <a:buNone/>
            </a:pPr>
            <a:r>
              <a:rPr lang="en-US" sz="3000" dirty="0" smtClean="0"/>
              <a:t>Develop questions and activities for word building focused on each of those three words.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1"/>
          <p:cNvSpPr>
            <a:spLocks noGrp="1"/>
          </p:cNvSpPr>
          <p:nvPr>
            <p:ph type="title"/>
          </p:nvPr>
        </p:nvSpPr>
        <p:spPr>
          <a:xfrm>
            <a:off x="838200" y="685800"/>
            <a:ext cx="6870700" cy="1600200"/>
          </a:xfrm>
        </p:spPr>
        <p:txBody>
          <a:bodyPr/>
          <a:lstStyle/>
          <a:p>
            <a:r>
              <a:rPr lang="en-US" dirty="0" smtClean="0">
                <a:ea typeface="ＭＳ Ｐゴシック" charset="-128"/>
                <a:cs typeface="ＭＳ Ｐゴシック" charset="-128"/>
              </a:rPr>
              <a:t>What techniques can you use to teach word meaning? </a:t>
            </a:r>
          </a:p>
        </p:txBody>
      </p:sp>
      <p:sp>
        <p:nvSpPr>
          <p:cNvPr id="55299" name="Content Placeholder 2"/>
          <p:cNvSpPr>
            <a:spLocks noGrp="1"/>
          </p:cNvSpPr>
          <p:nvPr>
            <p:ph idx="1"/>
          </p:nvPr>
        </p:nvSpPr>
        <p:spPr>
          <a:xfrm>
            <a:off x="2057400" y="2286000"/>
            <a:ext cx="6781800" cy="3657600"/>
          </a:xfrm>
        </p:spPr>
        <p:txBody>
          <a:bodyPr/>
          <a:lstStyle/>
          <a:p>
            <a:r>
              <a:rPr lang="en-US" sz="3000" b="1" dirty="0" smtClean="0">
                <a:ea typeface="ＭＳ Ｐゴシック" charset="-128"/>
                <a:cs typeface="ＭＳ Ｐゴシック" charset="-128"/>
              </a:rPr>
              <a:t>Example/</a:t>
            </a:r>
            <a:r>
              <a:rPr lang="en-US" sz="3000" b="1" dirty="0" err="1" smtClean="0">
                <a:ea typeface="ＭＳ Ｐゴシック" charset="-128"/>
                <a:cs typeface="ＭＳ Ｐゴシック" charset="-128"/>
              </a:rPr>
              <a:t>Nonexample</a:t>
            </a:r>
            <a:endParaRPr lang="en-US" sz="3000" b="1" dirty="0" smtClean="0">
              <a:ea typeface="ＭＳ Ｐゴシック" charset="-128"/>
              <a:cs typeface="ＭＳ Ｐゴシック" charset="-128"/>
            </a:endParaRPr>
          </a:p>
          <a:p>
            <a:r>
              <a:rPr lang="en-US" sz="3000" b="1" dirty="0" smtClean="0">
                <a:ea typeface="ＭＳ Ｐゴシック" charset="-128"/>
                <a:cs typeface="ＭＳ Ｐゴシック" charset="-128"/>
              </a:rPr>
              <a:t>Making Choices</a:t>
            </a:r>
          </a:p>
          <a:p>
            <a:r>
              <a:rPr lang="en-US" sz="3000" b="1" dirty="0" smtClean="0">
                <a:ea typeface="ＭＳ Ｐゴシック" charset="-128"/>
                <a:cs typeface="ＭＳ Ｐゴシック" charset="-128"/>
              </a:rPr>
              <a:t>Idea Completion</a:t>
            </a:r>
          </a:p>
          <a:p>
            <a:r>
              <a:rPr lang="en-US" sz="3000" b="1" dirty="0" smtClean="0">
                <a:ea typeface="ＭＳ Ｐゴシック" charset="-128"/>
                <a:cs typeface="ＭＳ Ｐゴシック" charset="-128"/>
              </a:rPr>
              <a:t>Have You Ever?</a:t>
            </a:r>
          </a:p>
          <a:p>
            <a:r>
              <a:rPr lang="en-US" sz="3000" b="1" dirty="0" smtClean="0">
                <a:ea typeface="ＭＳ Ｐゴシック" charset="-128"/>
                <a:cs typeface="ＭＳ Ｐゴシック" charset="-128"/>
              </a:rPr>
              <a:t>Word Associations</a:t>
            </a:r>
          </a:p>
          <a:p>
            <a:r>
              <a:rPr lang="en-US" sz="3000" b="1" dirty="0" smtClean="0">
                <a:ea typeface="ＭＳ Ｐゴシック" charset="-128"/>
                <a:cs typeface="ＭＳ Ｐゴシック" charset="-128"/>
              </a:rPr>
              <a:t>Using words in one context</a:t>
            </a:r>
          </a:p>
          <a:p>
            <a:r>
              <a:rPr lang="en-US" sz="3000" b="1" dirty="0" smtClean="0">
                <a:ea typeface="ＭＳ Ｐゴシック" charset="-128"/>
                <a:cs typeface="ＭＳ Ｐゴシック" charset="-128"/>
              </a:rPr>
              <a:t>Classifying words</a:t>
            </a:r>
          </a:p>
          <a:p>
            <a:r>
              <a:rPr lang="en-US" sz="3000" b="1" dirty="0" smtClean="0">
                <a:ea typeface="ＭＳ Ｐゴシック" charset="-128"/>
                <a:cs typeface="ＭＳ Ｐゴシック" charset="-128"/>
              </a:rPr>
              <a:t>Semantic feature analysis</a:t>
            </a:r>
          </a:p>
          <a:p>
            <a:pPr>
              <a:buNone/>
            </a:pPr>
            <a:endParaRPr lang="en-US" sz="3000" b="1" dirty="0" smtClean="0">
              <a:ea typeface="ＭＳ Ｐゴシック" charset="-128"/>
              <a:cs typeface="ＭＳ Ｐゴシック" charset="-128"/>
            </a:endParaRPr>
          </a:p>
          <a:p>
            <a:endParaRPr lang="en-US" b="1" dirty="0" smtClean="0">
              <a:ea typeface="ＭＳ Ｐゴシック" charset="-128"/>
              <a:cs typeface="ＭＳ Ｐゴシック" charset="-128"/>
            </a:endParaRPr>
          </a:p>
          <a:p>
            <a:endParaRPr lang="en-US" b="1" dirty="0" smtClean="0">
              <a:ea typeface="ＭＳ Ｐゴシック" charset="-128"/>
              <a:cs typeface="ＭＳ Ｐゴシック" charset="-128"/>
            </a:endParaRPr>
          </a:p>
          <a:p>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anim calcmode="lin" valueType="num">
                                      <p:cBhvr additive="base">
                                        <p:cTn id="7" dur="2000" fill="hold"/>
                                        <p:tgtEl>
                                          <p:spTgt spid="55299"/>
                                        </p:tgtEl>
                                        <p:attrNameLst>
                                          <p:attrName>ppt_x</p:attrName>
                                        </p:attrNameLst>
                                      </p:cBhvr>
                                      <p:tavLst>
                                        <p:tav tm="0">
                                          <p:val>
                                            <p:strVal val="1+#ppt_w/2"/>
                                          </p:val>
                                        </p:tav>
                                        <p:tav tm="100000">
                                          <p:val>
                                            <p:strVal val="#ppt_x"/>
                                          </p:val>
                                        </p:tav>
                                      </p:tavLst>
                                    </p:anim>
                                    <p:anim calcmode="lin" valueType="num">
                                      <p:cBhvr additive="base">
                                        <p:cTn id="8" dur="2000" fill="hold"/>
                                        <p:tgtEl>
                                          <p:spTgt spid="552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371600"/>
          </a:xfrm>
        </p:spPr>
        <p:txBody>
          <a:bodyPr/>
          <a:lstStyle/>
          <a:p>
            <a:r>
              <a:rPr lang="en-US" sz="3200" b="1" dirty="0" smtClean="0"/>
              <a:t>Practice Vocabulary Building Prompts with the Class</a:t>
            </a:r>
            <a:endParaRPr lang="en-US" sz="3200" b="1" dirty="0"/>
          </a:p>
        </p:txBody>
      </p:sp>
      <p:sp>
        <p:nvSpPr>
          <p:cNvPr id="3" name="Content Placeholder 2"/>
          <p:cNvSpPr>
            <a:spLocks noGrp="1"/>
          </p:cNvSpPr>
          <p:nvPr>
            <p:ph idx="1"/>
          </p:nvPr>
        </p:nvSpPr>
        <p:spPr>
          <a:xfrm>
            <a:off x="1219200" y="1524000"/>
            <a:ext cx="7924800" cy="5029200"/>
          </a:xfrm>
        </p:spPr>
        <p:txBody>
          <a:bodyPr/>
          <a:lstStyle/>
          <a:p>
            <a:r>
              <a:rPr lang="en-US" dirty="0" smtClean="0"/>
              <a:t>Choose three Tier 2 words</a:t>
            </a:r>
          </a:p>
          <a:p>
            <a:r>
              <a:rPr lang="en-US" dirty="0" smtClean="0"/>
              <a:t>Walk through process:</a:t>
            </a:r>
          </a:p>
          <a:p>
            <a:pPr lvl="1"/>
            <a:r>
              <a:rPr lang="en-US" dirty="0" smtClean="0"/>
              <a:t>1-2. Identify target word and context</a:t>
            </a:r>
          </a:p>
          <a:p>
            <a:pPr lvl="1"/>
            <a:r>
              <a:rPr lang="en-US" dirty="0" smtClean="0"/>
              <a:t>4. Introduce student friendly definition</a:t>
            </a:r>
          </a:p>
          <a:p>
            <a:pPr lvl="1"/>
            <a:r>
              <a:rPr lang="en-US" dirty="0" smtClean="0"/>
              <a:t>5. Present context choices (example, non-example) to students (“If I say something that you might use the word X, then say the word. Or don’t say anything”) </a:t>
            </a:r>
          </a:p>
          <a:p>
            <a:pPr lvl="1"/>
            <a:r>
              <a:rPr lang="en-US" dirty="0" smtClean="0"/>
              <a:t>6. Present your prompts to students</a:t>
            </a:r>
          </a:p>
          <a:p>
            <a:pPr lvl="1"/>
            <a:r>
              <a:rPr lang="en-US" dirty="0" smtClean="0"/>
              <a:t>7. Confirm with definition again. </a:t>
            </a:r>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371600"/>
          </a:xfrm>
        </p:spPr>
        <p:txBody>
          <a:bodyPr/>
          <a:lstStyle/>
          <a:p>
            <a:r>
              <a:rPr lang="en-US" b="1" dirty="0" smtClean="0"/>
              <a:t>Homework</a:t>
            </a:r>
            <a:endParaRPr lang="en-US" b="1" dirty="0"/>
          </a:p>
        </p:txBody>
      </p:sp>
      <p:sp>
        <p:nvSpPr>
          <p:cNvPr id="3" name="Content Placeholder 2"/>
          <p:cNvSpPr>
            <a:spLocks noGrp="1"/>
          </p:cNvSpPr>
          <p:nvPr>
            <p:ph idx="1"/>
          </p:nvPr>
        </p:nvSpPr>
        <p:spPr>
          <a:xfrm>
            <a:off x="533400" y="1219200"/>
            <a:ext cx="7696200" cy="3657600"/>
          </a:xfrm>
        </p:spPr>
        <p:txBody>
          <a:bodyPr/>
          <a:lstStyle/>
          <a:p>
            <a:r>
              <a:rPr lang="en-US" b="1" dirty="0" smtClean="0"/>
              <a:t>Read Beck &amp; </a:t>
            </a:r>
            <a:r>
              <a:rPr lang="en-US" b="1" dirty="0" err="1" smtClean="0"/>
              <a:t>McKeown</a:t>
            </a:r>
            <a:r>
              <a:rPr lang="en-US" b="1" dirty="0" smtClean="0"/>
              <a:t> Chapter 3</a:t>
            </a:r>
            <a:r>
              <a:rPr lang="en-US" dirty="0" smtClean="0"/>
              <a:t>: (Introducing Words) and </a:t>
            </a:r>
            <a:r>
              <a:rPr lang="en-US" b="1" dirty="0" smtClean="0"/>
              <a:t>Chapter 4</a:t>
            </a:r>
            <a:r>
              <a:rPr lang="en-US" dirty="0" smtClean="0"/>
              <a:t>: (Developing Vocabulary)</a:t>
            </a:r>
          </a:p>
          <a:p>
            <a:r>
              <a:rPr lang="en-US" dirty="0" smtClean="0"/>
              <a:t>Use models in the text to complete a sample Weekly Vocabulary plan across five days.  </a:t>
            </a:r>
          </a:p>
          <a:p>
            <a:r>
              <a:rPr lang="en-US" dirty="0" smtClean="0"/>
              <a:t>Bring to class next Tuesday to share and discuss. </a:t>
            </a:r>
          </a:p>
          <a:p>
            <a:r>
              <a:rPr lang="en-US" dirty="0" smtClean="0"/>
              <a:t>           ** Change in plans for syllabus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Discussion</a:t>
            </a:r>
            <a:endParaRPr lang="en-US" dirty="0"/>
          </a:p>
        </p:txBody>
      </p:sp>
      <p:sp>
        <p:nvSpPr>
          <p:cNvPr id="4" name="Content Placeholder 3"/>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762000" y="609600"/>
            <a:ext cx="7086600" cy="1600200"/>
          </a:xfrm>
        </p:spPr>
        <p:txBody>
          <a:bodyPr/>
          <a:lstStyle/>
          <a:p>
            <a:r>
              <a:rPr lang="en-US" sz="3600" dirty="0" smtClean="0">
                <a:ea typeface="ＭＳ Ｐゴシック" charset="-128"/>
                <a:cs typeface="ＭＳ Ｐゴシック" charset="-128"/>
              </a:rPr>
              <a:t>What does it mean to </a:t>
            </a:r>
            <a:br>
              <a:rPr lang="en-US" sz="3600" dirty="0" smtClean="0">
                <a:ea typeface="ＭＳ Ｐゴシック" charset="-128"/>
                <a:cs typeface="ＭＳ Ｐゴシック" charset="-128"/>
              </a:rPr>
            </a:br>
            <a:r>
              <a:rPr lang="en-US" sz="3600" dirty="0" smtClean="0">
                <a:ea typeface="ＭＳ Ｐゴシック" charset="-128"/>
                <a:cs typeface="ＭＳ Ｐゴシック" charset="-128"/>
              </a:rPr>
              <a:t>know a word? </a:t>
            </a:r>
            <a:br>
              <a:rPr lang="en-US" sz="3600" dirty="0" smtClean="0">
                <a:ea typeface="ＭＳ Ｐゴシック" charset="-128"/>
                <a:cs typeface="ＭＳ Ｐゴシック" charset="-128"/>
              </a:rPr>
            </a:br>
            <a:r>
              <a:rPr lang="en-US" sz="3600" dirty="0" smtClean="0">
                <a:ea typeface="ＭＳ Ｐゴシック" charset="-128"/>
                <a:cs typeface="ＭＳ Ｐゴシック" charset="-128"/>
              </a:rPr>
              <a:t>Four Levels of Word Knowledge</a:t>
            </a:r>
          </a:p>
        </p:txBody>
      </p:sp>
      <p:sp>
        <p:nvSpPr>
          <p:cNvPr id="24579" name="Content Placeholder 2"/>
          <p:cNvSpPr>
            <a:spLocks noGrp="1"/>
          </p:cNvSpPr>
          <p:nvPr>
            <p:ph idx="1"/>
          </p:nvPr>
        </p:nvSpPr>
        <p:spPr>
          <a:xfrm>
            <a:off x="381000" y="2590800"/>
            <a:ext cx="8077200" cy="3276600"/>
          </a:xfrm>
        </p:spPr>
        <p:txBody>
          <a:bodyPr/>
          <a:lstStyle/>
          <a:p>
            <a:r>
              <a:rPr lang="en-US" sz="2800" b="1" dirty="0" smtClean="0">
                <a:ea typeface="ＭＳ Ｐゴシック" charset="-128"/>
                <a:cs typeface="ＭＳ Ｐゴシック" charset="-128"/>
              </a:rPr>
              <a:t>0. Unknown</a:t>
            </a:r>
          </a:p>
          <a:p>
            <a:r>
              <a:rPr lang="en-US" sz="2800" b="1" dirty="0" smtClean="0">
                <a:ea typeface="ＭＳ Ｐゴシック" charset="-128"/>
                <a:cs typeface="ＭＳ Ｐゴシック" charset="-128"/>
              </a:rPr>
              <a:t>1. Initial word knowledge</a:t>
            </a:r>
            <a:r>
              <a:rPr lang="en-US" sz="2800" dirty="0" smtClean="0">
                <a:ea typeface="ＭＳ Ｐゴシック" charset="-128"/>
                <a:cs typeface="ＭＳ Ｐゴシック" charset="-128"/>
              </a:rPr>
              <a:t>: seen or heard it</a:t>
            </a:r>
          </a:p>
          <a:p>
            <a:r>
              <a:rPr lang="en-US" sz="2800" b="1" dirty="0" smtClean="0">
                <a:ea typeface="ＭＳ Ｐゴシック" charset="-128"/>
                <a:cs typeface="ＭＳ Ｐゴシック" charset="-128"/>
              </a:rPr>
              <a:t>2. Partial Word Knowledge</a:t>
            </a:r>
            <a:r>
              <a:rPr lang="en-US" sz="2800" dirty="0" smtClean="0">
                <a:ea typeface="ＭＳ Ｐゴシック" charset="-128"/>
                <a:cs typeface="ＭＳ Ｐゴシック" charset="-128"/>
              </a:rPr>
              <a:t>: know one meaning and can use in a sentence</a:t>
            </a:r>
          </a:p>
          <a:p>
            <a:r>
              <a:rPr lang="en-US" sz="2800" b="1" dirty="0" smtClean="0">
                <a:ea typeface="ＭＳ Ｐゴシック" charset="-128"/>
                <a:cs typeface="ＭＳ Ｐゴシック" charset="-128"/>
              </a:rPr>
              <a:t>3. Full Word Knowledge</a:t>
            </a:r>
            <a:r>
              <a:rPr lang="en-US" sz="2800" dirty="0" smtClean="0">
                <a:ea typeface="ＭＳ Ｐゴシック" charset="-128"/>
                <a:cs typeface="ＭＳ Ｐゴシック" charset="-128"/>
              </a:rPr>
              <a:t>: more than one meaning and can use in several ways  </a:t>
            </a:r>
          </a:p>
          <a:p>
            <a:endParaRPr lang="en-US" sz="2800" dirty="0" smtClean="0">
              <a:ea typeface="ＭＳ Ｐゴシック" charset="-128"/>
              <a:cs typeface="ＭＳ Ｐゴシック" charset="-128"/>
            </a:endParaRPr>
          </a:p>
        </p:txBody>
      </p:sp>
      <p:sp>
        <p:nvSpPr>
          <p:cNvPr id="5" name="TextBox 4"/>
          <p:cNvSpPr txBox="1">
            <a:spLocks noChangeArrowheads="1"/>
          </p:cNvSpPr>
          <p:nvPr/>
        </p:nvSpPr>
        <p:spPr bwMode="auto">
          <a:xfrm>
            <a:off x="3886200" y="5715000"/>
            <a:ext cx="2209800" cy="830997"/>
          </a:xfrm>
          <a:prstGeom prst="rect">
            <a:avLst/>
          </a:prstGeom>
          <a:noFill/>
          <a:ln w="9525">
            <a:noFill/>
            <a:miter lim="800000"/>
            <a:headEnd/>
            <a:tailEnd/>
          </a:ln>
        </p:spPr>
        <p:txBody>
          <a:bodyPr>
            <a:prstTxWarp prst="textNoShape">
              <a:avLst/>
            </a:prstTxWarp>
            <a:spAutoFit/>
          </a:bodyPr>
          <a:lstStyle/>
          <a:p>
            <a:r>
              <a:rPr lang="en-US" sz="2400" dirty="0" smtClean="0"/>
              <a:t>portend</a:t>
            </a:r>
          </a:p>
          <a:p>
            <a:r>
              <a:rPr lang="en-US" sz="2400" dirty="0" smtClean="0"/>
              <a:t>tyranny</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152400"/>
            <a:ext cx="7239000" cy="1600200"/>
          </a:xfrm>
        </p:spPr>
        <p:txBody>
          <a:bodyPr/>
          <a:lstStyle/>
          <a:p>
            <a:pPr eaLnBrk="1" hangingPunct="1"/>
            <a:r>
              <a:rPr lang="en-US" sz="4000" dirty="0" smtClean="0">
                <a:latin typeface="Brush Stroke 26" pitchFamily="2" charset="0"/>
                <a:ea typeface="ＭＳ Ｐゴシック" charset="-128"/>
                <a:cs typeface="ＭＳ Ｐゴシック" charset="-128"/>
              </a:rPr>
              <a:t>So how long does it take to KNOW a word?? </a:t>
            </a:r>
            <a:endParaRPr lang="en-US" sz="4000" dirty="0">
              <a:latin typeface="Brush Stroke 26" pitchFamily="2" charset="0"/>
              <a:ea typeface="ＭＳ Ｐゴシック" charset="-128"/>
              <a:cs typeface="ＭＳ Ｐゴシック" charset="-128"/>
            </a:endParaRPr>
          </a:p>
        </p:txBody>
      </p:sp>
      <p:sp>
        <p:nvSpPr>
          <p:cNvPr id="5" name="Rectangle 3"/>
          <p:cNvSpPr txBox="1">
            <a:spLocks noChangeArrowheads="1"/>
          </p:cNvSpPr>
          <p:nvPr/>
        </p:nvSpPr>
        <p:spPr bwMode="auto">
          <a:xfrm>
            <a:off x="685800" y="2012950"/>
            <a:ext cx="7696200" cy="2101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Tx/>
              <a:buFont typeface="Arial"/>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Students need to be exposed to a word at </a:t>
            </a:r>
            <a:r>
              <a:rPr kumimoji="0" lang="en-US" sz="2800" b="0" i="0" u="sng"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least six times in context</a:t>
            </a: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 before they have enough experience with the word to determine its meaning and use it as part of their daily language. </a:t>
            </a:r>
          </a:p>
        </p:txBody>
      </p:sp>
      <p:sp>
        <p:nvSpPr>
          <p:cNvPr id="6" name="Rectangle 4"/>
          <p:cNvSpPr>
            <a:spLocks noChangeArrowheads="1"/>
          </p:cNvSpPr>
          <p:nvPr/>
        </p:nvSpPr>
        <p:spPr bwMode="auto">
          <a:xfrm>
            <a:off x="685800" y="4114800"/>
            <a:ext cx="8229600" cy="2209800"/>
          </a:xfrm>
          <a:prstGeom prst="rect">
            <a:avLst/>
          </a:prstGeom>
          <a:solidFill>
            <a:schemeClr val="bg1"/>
          </a:solidFill>
          <a:ln w="9525">
            <a:noFill/>
            <a:miter lim="800000"/>
            <a:headEnd/>
            <a:tailEnd/>
          </a:ln>
        </p:spPr>
        <p:txBody>
          <a:bodyPr>
            <a:prstTxWarp prst="textNoShape">
              <a:avLst/>
            </a:prstTxWarp>
          </a:bodyPr>
          <a:lstStyle/>
          <a:p>
            <a:pPr marL="342900" indent="-342900" algn="l">
              <a:spcBef>
                <a:spcPct val="20000"/>
              </a:spcBef>
              <a:buFont typeface="Arial"/>
              <a:buChar char="•"/>
            </a:pPr>
            <a:r>
              <a:rPr lang="en-US" sz="2800" u="sng" dirty="0" smtClean="0"/>
              <a:t>E</a:t>
            </a:r>
            <a:r>
              <a:rPr lang="en-US" sz="2800" u="sng" dirty="0" smtClean="0">
                <a:latin typeface="Comic Sans MS" charset="0"/>
              </a:rPr>
              <a:t>xplicit instruction </a:t>
            </a:r>
            <a:r>
              <a:rPr lang="en-US" sz="2800" u="sng" dirty="0">
                <a:latin typeface="Comic Sans MS" charset="0"/>
              </a:rPr>
              <a:t>in new words</a:t>
            </a:r>
            <a:r>
              <a:rPr lang="en-US" sz="2800" dirty="0">
                <a:latin typeface="Comic Sans MS" charset="0"/>
              </a:rPr>
              <a:t> enhances the probability that students will understand the words when they encounter them</a:t>
            </a:r>
            <a:r>
              <a:rPr lang="en-US" sz="2800" dirty="0" smtClean="0">
                <a:latin typeface="Comic Sans MS" charset="0"/>
              </a:rPr>
              <a:t>.</a:t>
            </a:r>
            <a:endParaRPr lang="en-US" sz="2800" dirty="0">
              <a:latin typeface="Comic Sans MS"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ea typeface="ＭＳ Ｐゴシック" charset="-128"/>
                <a:cs typeface="ＭＳ Ｐゴシック" charset="-128"/>
              </a:rPr>
              <a:t>Typical Word Learning Strategies</a:t>
            </a:r>
          </a:p>
        </p:txBody>
      </p:sp>
      <p:sp>
        <p:nvSpPr>
          <p:cNvPr id="26627" name="Content Placeholder 2"/>
          <p:cNvSpPr>
            <a:spLocks noGrp="1"/>
          </p:cNvSpPr>
          <p:nvPr>
            <p:ph idx="1"/>
          </p:nvPr>
        </p:nvSpPr>
        <p:spPr>
          <a:xfrm>
            <a:off x="685800" y="2057400"/>
            <a:ext cx="7696200" cy="2057400"/>
          </a:xfrm>
        </p:spPr>
        <p:txBody>
          <a:bodyPr/>
          <a:lstStyle/>
          <a:p>
            <a:r>
              <a:rPr lang="en-US" smtClean="0">
                <a:ea typeface="ＭＳ Ｐゴシック" charset="-128"/>
                <a:cs typeface="ＭＳ Ｐゴシック" charset="-128"/>
              </a:rPr>
              <a:t>Analyze word parts </a:t>
            </a:r>
          </a:p>
          <a:p>
            <a:r>
              <a:rPr lang="en-US" smtClean="0">
                <a:ea typeface="ＭＳ Ｐゴシック" charset="-128"/>
                <a:cs typeface="ＭＳ Ｐゴシック" charset="-128"/>
              </a:rPr>
              <a:t>Checking a dictionary</a:t>
            </a:r>
          </a:p>
          <a:p>
            <a:r>
              <a:rPr lang="en-US" smtClean="0">
                <a:ea typeface="ＭＳ Ｐゴシック" charset="-128"/>
                <a:cs typeface="ＭＳ Ｐゴシック" charset="-128"/>
              </a:rPr>
              <a:t>Using context clues</a:t>
            </a:r>
          </a:p>
        </p:txBody>
      </p:sp>
      <p:sp>
        <p:nvSpPr>
          <p:cNvPr id="26628" name="TextBox 3"/>
          <p:cNvSpPr txBox="1">
            <a:spLocks noChangeArrowheads="1"/>
          </p:cNvSpPr>
          <p:nvPr/>
        </p:nvSpPr>
        <p:spPr bwMode="auto">
          <a:xfrm>
            <a:off x="1828800" y="4191000"/>
            <a:ext cx="6705600" cy="1384995"/>
          </a:xfrm>
          <a:prstGeom prst="rect">
            <a:avLst/>
          </a:prstGeom>
          <a:noFill/>
          <a:ln w="9525">
            <a:noFill/>
            <a:miter lim="800000"/>
            <a:headEnd/>
            <a:tailEnd/>
          </a:ln>
        </p:spPr>
        <p:txBody>
          <a:bodyPr wrap="square">
            <a:prstTxWarp prst="textNoShape">
              <a:avLst/>
            </a:prstTxWarp>
            <a:spAutoFit/>
          </a:bodyPr>
          <a:lstStyle/>
          <a:p>
            <a:pPr algn="ctr"/>
            <a:r>
              <a:rPr lang="en-US" sz="2800" dirty="0" smtClean="0"/>
              <a:t>These </a:t>
            </a:r>
            <a:r>
              <a:rPr lang="en-US" sz="2800" dirty="0"/>
              <a:t>ideas DIFFER</a:t>
            </a:r>
            <a:r>
              <a:rPr lang="en-US" sz="2800" dirty="0" smtClean="0"/>
              <a:t> dramatically </a:t>
            </a:r>
            <a:br>
              <a:rPr lang="en-US" sz="2800" dirty="0" smtClean="0"/>
            </a:br>
            <a:r>
              <a:rPr lang="en-US" sz="2800" dirty="0" smtClean="0"/>
              <a:t>from Beck </a:t>
            </a:r>
            <a:r>
              <a:rPr lang="en-US" sz="2800" dirty="0"/>
              <a:t>&amp; </a:t>
            </a:r>
            <a:r>
              <a:rPr lang="en-US" sz="2800" dirty="0" err="1"/>
              <a:t>McKeown’s</a:t>
            </a:r>
            <a:r>
              <a:rPr lang="en-US" sz="2800" dirty="0"/>
              <a:t> ideas </a:t>
            </a:r>
          </a:p>
          <a:p>
            <a:pPr algn="ctr"/>
            <a:r>
              <a:rPr lang="en-US" sz="2800" dirty="0"/>
              <a:t>about how to teach </a:t>
            </a:r>
            <a:r>
              <a:rPr lang="en-US" sz="2800" dirty="0" smtClean="0"/>
              <a:t>vocabulary…  </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152400"/>
            <a:ext cx="6870700" cy="1143000"/>
          </a:xfrm>
        </p:spPr>
        <p:txBody>
          <a:bodyPr/>
          <a:lstStyle/>
          <a:p>
            <a:pPr eaLnBrk="1" hangingPunct="1"/>
            <a:r>
              <a:rPr lang="en-US" sz="3600" b="1" smtClean="0">
                <a:ea typeface="ＭＳ Ｐゴシック" charset="-128"/>
                <a:cs typeface="ＭＳ Ｐゴシック" charset="-128"/>
              </a:rPr>
              <a:t>Definitions are little help…</a:t>
            </a:r>
          </a:p>
        </p:txBody>
      </p:sp>
      <p:sp>
        <p:nvSpPr>
          <p:cNvPr id="28675" name="Rectangle 3"/>
          <p:cNvSpPr>
            <a:spLocks noGrp="1" noChangeArrowheads="1"/>
          </p:cNvSpPr>
          <p:nvPr>
            <p:ph type="body" idx="1"/>
          </p:nvPr>
        </p:nvSpPr>
        <p:spPr>
          <a:xfrm>
            <a:off x="838200" y="1371600"/>
            <a:ext cx="7696200" cy="4114800"/>
          </a:xfrm>
        </p:spPr>
        <p:txBody>
          <a:bodyPr/>
          <a:lstStyle/>
          <a:p>
            <a:pPr eaLnBrk="1" hangingPunct="1"/>
            <a:r>
              <a:rPr lang="en-US" sz="2400" u="sng" dirty="0">
                <a:ea typeface="ＭＳ Ｐゴシック" charset="-128"/>
                <a:cs typeface="ＭＳ Ｐゴシック" charset="-128"/>
              </a:rPr>
              <a:t>Weak differentiation</a:t>
            </a:r>
            <a:r>
              <a:rPr lang="en-US" sz="2400" dirty="0">
                <a:ea typeface="ＭＳ Ｐゴシック" charset="-128"/>
                <a:cs typeface="ＭＳ Ｐゴシック" charset="-128"/>
              </a:rPr>
              <a:t>:  Definition does not differentiate how the word is different from other words (e.g. conspicuous = “easily seen.” How does that differentiate from visible?)</a:t>
            </a:r>
          </a:p>
          <a:p>
            <a:pPr eaLnBrk="1" hangingPunct="1"/>
            <a:r>
              <a:rPr lang="en-US" sz="2400" u="sng" dirty="0">
                <a:ea typeface="ＭＳ Ｐゴシック" charset="-128"/>
                <a:cs typeface="ＭＳ Ｐゴシック" charset="-128"/>
              </a:rPr>
              <a:t>Vague language</a:t>
            </a:r>
            <a:r>
              <a:rPr lang="en-US" sz="2400" dirty="0">
                <a:ea typeface="ＭＳ Ｐゴシック" charset="-128"/>
                <a:cs typeface="ＭＳ Ｐゴシック" charset="-128"/>
              </a:rPr>
              <a:t> (typical = “being a type”)</a:t>
            </a:r>
          </a:p>
          <a:p>
            <a:pPr eaLnBrk="1" hangingPunct="1"/>
            <a:r>
              <a:rPr lang="en-US" sz="2400" u="sng" dirty="0">
                <a:ea typeface="ＭＳ Ｐゴシック" charset="-128"/>
                <a:cs typeface="ＭＳ Ｐゴシック" charset="-128"/>
              </a:rPr>
              <a:t>More likely interpretation</a:t>
            </a:r>
            <a:r>
              <a:rPr lang="en-US" sz="2400" dirty="0">
                <a:ea typeface="ＭＳ Ｐゴシック" charset="-128"/>
                <a:cs typeface="ＭＳ Ｐゴシック" charset="-128"/>
              </a:rPr>
              <a:t>: Definition uses familiar words in unfamiliar ways (e.g. devious = “straying from the right course, not straightforward.” Students could interpret as walking.</a:t>
            </a:r>
          </a:p>
          <a:p>
            <a:pPr eaLnBrk="1" hangingPunct="1"/>
            <a:r>
              <a:rPr lang="en-US" sz="2400" u="sng" dirty="0">
                <a:ea typeface="ＭＳ Ｐゴシック" charset="-128"/>
                <a:cs typeface="ＭＳ Ｐゴシック" charset="-128"/>
              </a:rPr>
              <a:t>Multiple pieces of information</a:t>
            </a:r>
            <a:r>
              <a:rPr lang="en-US" sz="2400" dirty="0">
                <a:ea typeface="ＭＳ Ｐゴシック" charset="-128"/>
                <a:cs typeface="ＭＳ Ｐゴシック" charset="-128"/>
              </a:rPr>
              <a:t>:  definition gives </a:t>
            </a:r>
            <a:r>
              <a:rPr lang="en-US" sz="2400" dirty="0" smtClean="0">
                <a:ea typeface="ＭＳ Ｐゴシック" charset="-128"/>
                <a:cs typeface="ＭＳ Ｐゴシック" charset="-128"/>
              </a:rPr>
              <a:t>no</a:t>
            </a:r>
            <a:br>
              <a:rPr lang="en-US" sz="2400" dirty="0" smtClean="0">
                <a:ea typeface="ＭＳ Ｐゴシック" charset="-128"/>
                <a:cs typeface="ＭＳ Ｐゴシック" charset="-128"/>
              </a:rPr>
            </a:br>
            <a:r>
              <a:rPr lang="en-US" sz="2400" dirty="0" smtClean="0">
                <a:ea typeface="ＭＳ Ｐゴシック" charset="-128"/>
                <a:cs typeface="ＭＳ Ｐゴシック" charset="-128"/>
              </a:rPr>
              <a:t>       </a:t>
            </a:r>
            <a:r>
              <a:rPr lang="en-US" sz="2400" dirty="0">
                <a:ea typeface="ＭＳ Ｐゴシック" charset="-128"/>
                <a:cs typeface="ＭＳ Ｐゴシック" charset="-128"/>
              </a:rPr>
              <a:t>help in how to integrate pieces (e.g. exotic </a:t>
            </a:r>
            <a:r>
              <a:rPr lang="en-US" sz="2400" dirty="0" smtClean="0">
                <a:ea typeface="ＭＳ Ｐゴシック" charset="-128"/>
                <a:cs typeface="ＭＳ Ｐゴシック" charset="-128"/>
              </a:rPr>
              <a:t>=</a:t>
            </a:r>
            <a:br>
              <a:rPr lang="en-US" sz="2400" dirty="0" smtClean="0">
                <a:ea typeface="ＭＳ Ｐゴシック" charset="-128"/>
                <a:cs typeface="ＭＳ Ｐゴシック" charset="-128"/>
              </a:rPr>
            </a:br>
            <a:r>
              <a:rPr lang="en-US" sz="2400" dirty="0" smtClean="0">
                <a:ea typeface="ＭＳ Ｐゴシック" charset="-128"/>
                <a:cs typeface="ＭＳ Ｐゴシック" charset="-128"/>
              </a:rPr>
              <a:t>       </a:t>
            </a:r>
            <a:r>
              <a:rPr lang="en-US" sz="2400" dirty="0">
                <a:ea typeface="ＭＳ Ｐゴシック" charset="-128"/>
                <a:cs typeface="ＭＳ Ｐゴシック" charset="-128"/>
              </a:rPr>
              <a:t>“foreign, strange, not native”)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b="1" smtClean="0">
                <a:ea typeface="ＭＳ Ｐゴシック" charset="-128"/>
                <a:cs typeface="ＭＳ Ｐゴシック" charset="-128"/>
              </a:rPr>
              <a:t>Context cues CAN help, but not always </a:t>
            </a:r>
          </a:p>
        </p:txBody>
      </p:sp>
      <p:sp>
        <p:nvSpPr>
          <p:cNvPr id="30723" name="Content Placeholder 2"/>
          <p:cNvSpPr>
            <a:spLocks noGrp="1"/>
          </p:cNvSpPr>
          <p:nvPr>
            <p:ph idx="1"/>
          </p:nvPr>
        </p:nvSpPr>
        <p:spPr>
          <a:xfrm>
            <a:off x="685800" y="1828800"/>
            <a:ext cx="8001000" cy="3657600"/>
          </a:xfrm>
        </p:spPr>
        <p:txBody>
          <a:bodyPr/>
          <a:lstStyle/>
          <a:p>
            <a:r>
              <a:rPr lang="en-US" dirty="0" smtClean="0">
                <a:ea typeface="ＭＳ Ｐゴシック" charset="-128"/>
                <a:cs typeface="ＭＳ Ｐゴシック" charset="-128"/>
              </a:rPr>
              <a:t>“Rebecca, come back and eat your Cheerios, they’re getting </a:t>
            </a:r>
            <a:r>
              <a:rPr lang="en-US" b="1" i="1" dirty="0" smtClean="0">
                <a:ea typeface="ＭＳ Ｐゴシック" charset="-128"/>
                <a:cs typeface="ＭＳ Ｐゴシック" charset="-128"/>
              </a:rPr>
              <a:t>soggy</a:t>
            </a:r>
            <a:r>
              <a:rPr lang="en-US" dirty="0" smtClean="0">
                <a:ea typeface="ＭＳ Ｐゴシック" charset="-128"/>
                <a:cs typeface="ＭＳ Ｐゴシック" charset="-128"/>
              </a:rPr>
              <a:t>.” </a:t>
            </a:r>
          </a:p>
          <a:p>
            <a:r>
              <a:rPr lang="en-US" dirty="0" smtClean="0">
                <a:ea typeface="ＭＳ Ｐゴシック" charset="-128"/>
                <a:cs typeface="ＭＳ Ｐゴシック" charset="-128"/>
              </a:rPr>
              <a:t>Rebecca (4 years old) inferred soggy meant sad and lonely.  And then, she later used it in her own language…</a:t>
            </a:r>
          </a:p>
          <a:p>
            <a:r>
              <a:rPr lang="en-US" dirty="0" smtClean="0">
                <a:ea typeface="ＭＳ Ｐゴシック" charset="-128"/>
                <a:cs typeface="ＭＳ Ｐゴシック" charset="-128"/>
              </a:rPr>
              <a:t>I don’t want to go to bed – I feel </a:t>
            </a:r>
            <a:r>
              <a:rPr lang="en-US" b="1" i="1" dirty="0" smtClean="0">
                <a:ea typeface="ＭＳ Ｐゴシック" charset="-128"/>
                <a:cs typeface="ＭＳ Ｐゴシック" charset="-128"/>
              </a:rPr>
              <a:t>soggy</a:t>
            </a:r>
            <a:r>
              <a:rPr lang="en-US" dirty="0" smtClean="0">
                <a:ea typeface="ＭＳ Ｐゴシック" charset="-128"/>
                <a:cs typeface="ＭＳ Ｐゴシック" charset="-128"/>
              </a:rPr>
              <a:t>!”  </a:t>
            </a:r>
          </a:p>
          <a:p>
            <a:pPr lvl="1"/>
            <a:r>
              <a:rPr lang="en-US" dirty="0" smtClean="0"/>
              <a:t>    When context clues do work, for every 100 words, children only learn 3-15 of them.  </a:t>
            </a:r>
          </a:p>
          <a:p>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pitchFamily="-107"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4792</TotalTime>
  <Words>2875</Words>
  <Application>Microsoft Macintosh PowerPoint</Application>
  <PresentationFormat>On-screen Show (4:3)</PresentationFormat>
  <Paragraphs>310</Paragraphs>
  <Slides>46</Slides>
  <Notes>36</Notes>
  <HiddenSlides>1</HiddenSlides>
  <MMClips>0</MMClips>
  <ScaleCrop>false</ScaleCrop>
  <HeadingPairs>
    <vt:vector size="4" baseType="variant">
      <vt:variant>
        <vt:lpstr>Design Template</vt:lpstr>
      </vt:variant>
      <vt:variant>
        <vt:i4>1</vt:i4>
      </vt:variant>
      <vt:variant>
        <vt:lpstr>Slide Titles</vt:lpstr>
      </vt:variant>
      <vt:variant>
        <vt:i4>46</vt:i4>
      </vt:variant>
    </vt:vector>
  </HeadingPairs>
  <TitlesOfParts>
    <vt:vector size="47" baseType="lpstr">
      <vt:lpstr>Crayons</vt:lpstr>
      <vt:lpstr>Choosing and Introducing Words for Explicit Vocabulary Instruction</vt:lpstr>
      <vt:lpstr>Objectives</vt:lpstr>
      <vt:lpstr>Choosing and Introducing Words for Explicit Vocabulary Instruction</vt:lpstr>
      <vt:lpstr>What does it mean to KNOW a word?</vt:lpstr>
      <vt:lpstr>What does it mean to  know a word?  Four Levels of Word Knowledge</vt:lpstr>
      <vt:lpstr>So how long does it take to KNOW a word?? </vt:lpstr>
      <vt:lpstr>Typical Word Learning Strategies</vt:lpstr>
      <vt:lpstr>Definitions are little help…</vt:lpstr>
      <vt:lpstr>Context cues CAN help, but not always </vt:lpstr>
      <vt:lpstr>Conditions (and problems) for learning words from context</vt:lpstr>
      <vt:lpstr>How helpful are  context clues? It depends… </vt:lpstr>
      <vt:lpstr>How helpful are  context clues? It depends… </vt:lpstr>
      <vt:lpstr>The biggest challenge…</vt:lpstr>
      <vt:lpstr>Choosing words to teach</vt:lpstr>
      <vt:lpstr>Tier Two words?</vt:lpstr>
      <vt:lpstr>Words from  Pictures of Hollis Woods</vt:lpstr>
      <vt:lpstr>Beck &amp; McKeown Teaching Vocabulary</vt:lpstr>
      <vt:lpstr>Student-Friendly Explanations</vt:lpstr>
      <vt:lpstr>Student-Friendly Explanations  Two Key Strategies</vt:lpstr>
      <vt:lpstr>Student-Friendly Definitions Characterize the Word</vt:lpstr>
      <vt:lpstr>Student-Friendly Explanations Explain Meaning in an Everyday Way</vt:lpstr>
      <vt:lpstr>Student friendly definitions in Picture of Hollis Woods? </vt:lpstr>
      <vt:lpstr>Student Friendly Definitions</vt:lpstr>
      <vt:lpstr>Student Friendly Definitions</vt:lpstr>
      <vt:lpstr>Activities for Building Vocabulary</vt:lpstr>
      <vt:lpstr>Example - Nonexample</vt:lpstr>
      <vt:lpstr>Shades of Meaning</vt:lpstr>
      <vt:lpstr>Slide 28</vt:lpstr>
      <vt:lpstr>What other techniques can you use to teach word meaning? </vt:lpstr>
      <vt:lpstr>“Interacting with Words”:  Making Choices</vt:lpstr>
      <vt:lpstr>Thinking Deeply About Words Idea Completions</vt:lpstr>
      <vt:lpstr>Interacting with Words: Questions, Reasons, Examples</vt:lpstr>
      <vt:lpstr>Thinking Deeply About Words Have You Ever …?</vt:lpstr>
      <vt:lpstr>Thinking Deeply About Words Word associations</vt:lpstr>
      <vt:lpstr>Thinking Deeply About Words Using the Words in One Context</vt:lpstr>
      <vt:lpstr>Thinking Deeply About Words Use the Same Format for Words</vt:lpstr>
      <vt:lpstr>Thinking Deeply About Words  Classifying</vt:lpstr>
      <vt:lpstr>Thinking Deeply About Words  Classifying</vt:lpstr>
      <vt:lpstr>Teaching words in semantic groups</vt:lpstr>
      <vt:lpstr>Semantic Feature Analysis</vt:lpstr>
      <vt:lpstr>Try It Out With  Your Lesson Template: Running Out of Time</vt:lpstr>
      <vt:lpstr>Tier 2 words in  Pictures of Hollis Woods</vt:lpstr>
      <vt:lpstr>What techniques can you use to teach word meaning? </vt:lpstr>
      <vt:lpstr>Practice Vocabulary Building Prompts with the Class</vt:lpstr>
      <vt:lpstr>Homework</vt:lpstr>
      <vt:lpstr>Text-Based Discussion</vt:lpstr>
    </vt:vector>
  </TitlesOfParts>
  <Company>URI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SOE</dc:creator>
  <cp:lastModifiedBy>Julie Coiro</cp:lastModifiedBy>
  <cp:revision>215</cp:revision>
  <cp:lastPrinted>2011-11-15T04:03:25Z</cp:lastPrinted>
  <dcterms:created xsi:type="dcterms:W3CDTF">2013-11-19T13:12:30Z</dcterms:created>
  <dcterms:modified xsi:type="dcterms:W3CDTF">2013-11-19T18:08:19Z</dcterms:modified>
</cp:coreProperties>
</file>